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29"/>
  </p:notesMasterIdLst>
  <p:sldIdLst>
    <p:sldId id="629" r:id="rId3"/>
    <p:sldId id="573" r:id="rId4"/>
    <p:sldId id="648" r:id="rId5"/>
    <p:sldId id="649" r:id="rId6"/>
    <p:sldId id="667" r:id="rId7"/>
    <p:sldId id="664" r:id="rId8"/>
    <p:sldId id="671" r:id="rId9"/>
    <p:sldId id="672" r:id="rId10"/>
    <p:sldId id="668" r:id="rId11"/>
    <p:sldId id="665" r:id="rId12"/>
    <p:sldId id="666" r:id="rId13"/>
    <p:sldId id="681" r:id="rId14"/>
    <p:sldId id="651" r:id="rId15"/>
    <p:sldId id="680" r:id="rId16"/>
    <p:sldId id="682" r:id="rId17"/>
    <p:sldId id="683" r:id="rId18"/>
    <p:sldId id="701" r:id="rId19"/>
    <p:sldId id="692" r:id="rId20"/>
    <p:sldId id="652" r:id="rId21"/>
    <p:sldId id="690" r:id="rId22"/>
    <p:sldId id="693" r:id="rId23"/>
    <p:sldId id="696" r:id="rId24"/>
    <p:sldId id="663" r:id="rId25"/>
    <p:sldId id="564" r:id="rId26"/>
    <p:sldId id="687" r:id="rId27"/>
    <p:sldId id="695" r:id="rId28"/>
  </p:sldIdLst>
  <p:sldSz cx="12192000" cy="6858000"/>
  <p:notesSz cx="6858000" cy="9144000"/>
  <p:embeddedFontLst>
    <p:embeddedFont>
      <p:font typeface="Cambria Math" panose="02040503050406030204" pitchFamily="18" charset="0"/>
      <p:regular r:id="rId30"/>
    </p:embeddedFont>
    <p:embeddedFont>
      <p:font typeface="Century Gothic" panose="020B0502020202020204" pitchFamily="34" charset="0"/>
      <p:regular r:id="rId31"/>
      <p:bold r:id="rId32"/>
      <p:italic r:id="rId33"/>
      <p:boldItalic r:id="rId34"/>
    </p:embeddedFont>
    <p:embeddedFont>
      <p:font typeface="微软雅黑" panose="020B0503020204020204" pitchFamily="34" charset="-122"/>
      <p:regular r:id="rId35"/>
      <p:bold r:id="rId36"/>
    </p:embeddedFont>
  </p:embeddedFontLst>
  <p:custDataLst>
    <p:tags r:id="rId37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376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096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753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4730" algn="l" defTabSz="913765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1930" algn="l" defTabSz="913765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198495" algn="l" defTabSz="913765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5695" algn="l" defTabSz="913765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AFC6ED2-CCD5-4729-ACDC-1892CE3BE65D}">
          <p14:sldIdLst>
            <p14:sldId id="629"/>
            <p14:sldId id="573"/>
            <p14:sldId id="648"/>
            <p14:sldId id="649"/>
            <p14:sldId id="667"/>
            <p14:sldId id="664"/>
            <p14:sldId id="671"/>
            <p14:sldId id="672"/>
            <p14:sldId id="668"/>
            <p14:sldId id="665"/>
            <p14:sldId id="666"/>
            <p14:sldId id="681"/>
            <p14:sldId id="651"/>
            <p14:sldId id="680"/>
            <p14:sldId id="682"/>
            <p14:sldId id="683"/>
            <p14:sldId id="701"/>
            <p14:sldId id="692"/>
            <p14:sldId id="652"/>
            <p14:sldId id="690"/>
            <p14:sldId id="693"/>
            <p14:sldId id="696"/>
            <p14:sldId id="663"/>
            <p14:sldId id="564"/>
            <p14:sldId id="687"/>
            <p14:sldId id="6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FF9933"/>
    <a:srgbClr val="0A4383"/>
    <a:srgbClr val="018DC9"/>
    <a:srgbClr val="E1F4FF"/>
    <a:srgbClr val="CCECFF"/>
    <a:srgbClr val="F3F3F3"/>
    <a:srgbClr val="FFFFC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44" autoAdjust="0"/>
  </p:normalViewPr>
  <p:slideViewPr>
    <p:cSldViewPr snapToGrid="0" showGuides="1">
      <p:cViewPr varScale="1">
        <p:scale>
          <a:sx n="82" d="100"/>
          <a:sy n="82" d="100"/>
        </p:scale>
        <p:origin x="720" y="77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8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hangingPunct="0">
              <a:buFont typeface="Arial" panose="0208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hangingPunct="0">
              <a:buFont typeface="Arial" panose="02080604020202020204" pitchFamily="34" charset="0"/>
              <a:buNone/>
              <a:defRPr sz="1200"/>
            </a:lvl1pPr>
          </a:lstStyle>
          <a:p>
            <a:pPr>
              <a:defRPr/>
            </a:pPr>
            <a:fld id="{87E881A3-D7D7-483C-BA3A-EA32A9651DC6}" type="datetimeFigureOut">
              <a:rPr lang="zh-CN" altLang="en-US"/>
              <a:t>2024/4/24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hangingPunct="0">
              <a:buFont typeface="Arial" panose="0208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0" hangingPunct="0">
              <a:buFont typeface="Arial" panose="02080604020202020204" pitchFamily="34" charset="0"/>
              <a:buNone/>
              <a:defRPr sz="1200"/>
            </a:lvl1pPr>
          </a:lstStyle>
          <a:p>
            <a:pPr>
              <a:defRPr/>
            </a:pPr>
            <a:fld id="{1DB20044-D527-48FD-B18D-116AABCA7826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76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96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73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93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495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695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8909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890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B3174DB5-69FE-41AB-A514-53880BF19728}" type="slidenum">
              <a:rPr lang="zh-CN" altLang="en-US">
                <a:solidFill>
                  <a:srgbClr val="000000"/>
                </a:solidFill>
              </a:rPr>
              <a:t>2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8909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  <p:sp>
        <p:nvSpPr>
          <p:cNvPr id="890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B3174DB5-69FE-41AB-A514-53880BF19728}" type="slidenum">
              <a:rPr lang="zh-CN" altLang="en-US">
                <a:solidFill>
                  <a:srgbClr val="000000"/>
                </a:solidFill>
              </a:rPr>
              <a:t>11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8909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  <p:sp>
        <p:nvSpPr>
          <p:cNvPr id="890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B3174DB5-69FE-41AB-A514-53880BF19728}" type="slidenum">
              <a:rPr lang="zh-CN" altLang="en-US">
                <a:solidFill>
                  <a:srgbClr val="000000"/>
                </a:solidFill>
              </a:rPr>
              <a:t>12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8909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890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B3174DB5-69FE-41AB-A514-53880BF19728}" type="slidenum">
              <a:rPr lang="zh-CN" altLang="en-US">
                <a:solidFill>
                  <a:srgbClr val="000000"/>
                </a:solidFill>
              </a:rPr>
              <a:t>13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8909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  <p:sp>
        <p:nvSpPr>
          <p:cNvPr id="890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B3174DB5-69FE-41AB-A514-53880BF19728}" type="slidenum">
              <a:rPr lang="zh-CN" altLang="en-US">
                <a:solidFill>
                  <a:srgbClr val="000000"/>
                </a:solidFill>
              </a:rPr>
              <a:t>14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8909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  <p:sp>
        <p:nvSpPr>
          <p:cNvPr id="890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B3174DB5-69FE-41AB-A514-53880BF19728}" type="slidenum">
              <a:rPr lang="zh-CN" altLang="en-US">
                <a:solidFill>
                  <a:srgbClr val="000000"/>
                </a:solidFill>
              </a:rPr>
              <a:t>15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8909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  <p:sp>
        <p:nvSpPr>
          <p:cNvPr id="890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B3174DB5-69FE-41AB-A514-53880BF19728}" type="slidenum">
              <a:rPr lang="zh-CN" altLang="en-US">
                <a:solidFill>
                  <a:srgbClr val="000000"/>
                </a:solidFill>
              </a:rPr>
              <a:t>16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8909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  <p:sp>
        <p:nvSpPr>
          <p:cNvPr id="890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B3174DB5-69FE-41AB-A514-53880BF19728}" type="slidenum">
              <a:rPr lang="zh-CN" altLang="en-US">
                <a:solidFill>
                  <a:srgbClr val="000000"/>
                </a:solidFill>
              </a:rPr>
              <a:t>17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8909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  <p:sp>
        <p:nvSpPr>
          <p:cNvPr id="890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B3174DB5-69FE-41AB-A514-53880BF19728}" type="slidenum">
              <a:rPr lang="zh-CN" altLang="en-US">
                <a:solidFill>
                  <a:srgbClr val="000000"/>
                </a:solidFill>
              </a:rPr>
              <a:t>18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8909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890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B3174DB5-69FE-41AB-A514-53880BF19728}" type="slidenum">
              <a:rPr lang="zh-CN" altLang="en-US">
                <a:solidFill>
                  <a:srgbClr val="000000"/>
                </a:solidFill>
              </a:rPr>
              <a:t>19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8909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  <p:sp>
        <p:nvSpPr>
          <p:cNvPr id="890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B3174DB5-69FE-41AB-A514-53880BF19728}" type="slidenum">
              <a:rPr lang="zh-CN" altLang="en-US">
                <a:solidFill>
                  <a:srgbClr val="000000"/>
                </a:solidFill>
              </a:rPr>
              <a:t>20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8909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890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B3174DB5-69FE-41AB-A514-53880BF19728}" type="slidenum">
              <a:rPr lang="zh-CN" altLang="en-US">
                <a:solidFill>
                  <a:srgbClr val="000000"/>
                </a:solidFill>
              </a:rPr>
              <a:t>3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8909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  <p:sp>
        <p:nvSpPr>
          <p:cNvPr id="890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B3174DB5-69FE-41AB-A514-53880BF19728}" type="slidenum">
              <a:rPr lang="zh-CN" altLang="en-US">
                <a:solidFill>
                  <a:srgbClr val="000000"/>
                </a:solidFill>
              </a:rPr>
              <a:t>21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8909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  <p:sp>
        <p:nvSpPr>
          <p:cNvPr id="890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B3174DB5-69FE-41AB-A514-53880BF19728}" type="slidenum">
              <a:rPr lang="zh-CN" altLang="en-US">
                <a:solidFill>
                  <a:srgbClr val="000000"/>
                </a:solidFill>
              </a:rPr>
              <a:t>22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8909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indent="269875" algn="just">
              <a:lnSpc>
                <a:spcPts val="1560"/>
              </a:lnSpc>
            </a:pPr>
            <a:endParaRPr lang="zh-CN" altLang="en-US" dirty="0"/>
          </a:p>
        </p:txBody>
      </p:sp>
      <p:sp>
        <p:nvSpPr>
          <p:cNvPr id="890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B3174DB5-69FE-41AB-A514-53880BF19728}" type="slidenum">
              <a:rPr lang="zh-CN" altLang="en-US">
                <a:solidFill>
                  <a:srgbClr val="000000"/>
                </a:solidFill>
              </a:rPr>
              <a:t>23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8909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890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B3174DB5-69FE-41AB-A514-53880BF19728}" type="slidenum">
              <a:rPr lang="zh-CN" altLang="en-US">
                <a:solidFill>
                  <a:srgbClr val="000000"/>
                </a:solidFill>
              </a:rPr>
              <a:t>24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8909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  <p:sp>
        <p:nvSpPr>
          <p:cNvPr id="890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B3174DB5-69FE-41AB-A514-53880BF19728}" type="slidenum">
              <a:rPr lang="zh-CN" altLang="en-US">
                <a:solidFill>
                  <a:srgbClr val="000000"/>
                </a:solidFill>
              </a:rPr>
              <a:t>25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8909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  <p:sp>
        <p:nvSpPr>
          <p:cNvPr id="890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B3174DB5-69FE-41AB-A514-53880BF19728}" type="slidenum">
              <a:rPr lang="zh-CN" altLang="en-US">
                <a:solidFill>
                  <a:srgbClr val="000000"/>
                </a:solidFill>
              </a:rPr>
              <a:t>4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8909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  <p:sp>
        <p:nvSpPr>
          <p:cNvPr id="890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B3174DB5-69FE-41AB-A514-53880BF19728}" type="slidenum">
              <a:rPr lang="zh-CN" altLang="en-US">
                <a:solidFill>
                  <a:srgbClr val="000000"/>
                </a:solidFill>
              </a:rPr>
              <a:t>5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8909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  <p:sp>
        <p:nvSpPr>
          <p:cNvPr id="890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B3174DB5-69FE-41AB-A514-53880BF19728}" type="slidenum">
              <a:rPr lang="zh-CN" altLang="en-US">
                <a:solidFill>
                  <a:srgbClr val="000000"/>
                </a:solidFill>
              </a:rPr>
              <a:t>6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8909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  <p:sp>
        <p:nvSpPr>
          <p:cNvPr id="890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B3174DB5-69FE-41AB-A514-53880BF19728}" type="slidenum">
              <a:rPr lang="zh-CN" altLang="en-US">
                <a:solidFill>
                  <a:srgbClr val="000000"/>
                </a:solidFill>
              </a:rPr>
              <a:t>7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8909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  <p:sp>
        <p:nvSpPr>
          <p:cNvPr id="890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B3174DB5-69FE-41AB-A514-53880BF19728}" type="slidenum">
              <a:rPr lang="zh-CN" altLang="en-US">
                <a:solidFill>
                  <a:srgbClr val="000000"/>
                </a:solidFill>
              </a:rPr>
              <a:t>8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8909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  <p:sp>
        <p:nvSpPr>
          <p:cNvPr id="890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B3174DB5-69FE-41AB-A514-53880BF19728}" type="slidenum">
              <a:rPr lang="zh-CN" altLang="en-US">
                <a:solidFill>
                  <a:srgbClr val="000000"/>
                </a:solidFill>
              </a:rPr>
              <a:t>9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8909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  <p:sp>
        <p:nvSpPr>
          <p:cNvPr id="890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B3174DB5-69FE-41AB-A514-53880BF19728}" type="slidenum">
              <a:rPr lang="zh-CN" altLang="en-US">
                <a:solidFill>
                  <a:srgbClr val="000000"/>
                </a:solidFill>
              </a:rPr>
              <a:t>10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5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3765" indent="0" algn="ctr">
              <a:buNone/>
              <a:defRPr/>
            </a:lvl3pPr>
            <a:lvl4pPr marL="1370965" indent="0" algn="ctr">
              <a:buNone/>
              <a:defRPr/>
            </a:lvl4pPr>
            <a:lvl5pPr marL="1827530" indent="0" algn="ctr">
              <a:buNone/>
              <a:defRPr/>
            </a:lvl5pPr>
            <a:lvl6pPr marL="2284730" indent="0" algn="ctr">
              <a:buNone/>
              <a:defRPr/>
            </a:lvl6pPr>
            <a:lvl7pPr marL="2741930" indent="0" algn="ctr">
              <a:buNone/>
              <a:defRPr/>
            </a:lvl7pPr>
            <a:lvl8pPr marL="3198495" indent="0" algn="ctr">
              <a:buNone/>
              <a:defRPr/>
            </a:lvl8pPr>
            <a:lvl9pPr marL="3655695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2A81F1-F503-4685-9B45-E7AFF3C5BF1F}" type="datetimeFigureOut">
              <a:rPr lang="zh-CN" altLang="en-US"/>
              <a:t>2024/4/24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BEFFC9-CFCC-4E52-BF08-95EF63A4632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987DB7-0B90-4A8C-ADBC-C28FB20E0221}" type="datetimeFigureOut">
              <a:rPr lang="zh-CN" altLang="en-US"/>
              <a:t>2024/4/24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01FD8-0415-4CC6-9196-4042413DCCF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24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3" y="365124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01AB3F-1421-4CDA-B9B9-0C1BB9FAD160}" type="datetimeFigureOut">
              <a:rPr lang="zh-CN" altLang="en-US"/>
              <a:t>2024/4/24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CA6475-0134-4801-A09B-BAF9F154053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5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3765" indent="0" algn="ctr">
              <a:buNone/>
              <a:defRPr/>
            </a:lvl3pPr>
            <a:lvl4pPr marL="1370965" indent="0" algn="ctr">
              <a:buNone/>
              <a:defRPr/>
            </a:lvl4pPr>
            <a:lvl5pPr marL="1827530" indent="0" algn="ctr">
              <a:buNone/>
              <a:defRPr/>
            </a:lvl5pPr>
            <a:lvl6pPr marL="2284730" indent="0" algn="ctr">
              <a:buNone/>
              <a:defRPr/>
            </a:lvl6pPr>
            <a:lvl7pPr marL="2741930" indent="0" algn="ctr">
              <a:buNone/>
              <a:defRPr/>
            </a:lvl7pPr>
            <a:lvl8pPr marL="3198495" indent="0" algn="ctr">
              <a:buNone/>
              <a:defRPr/>
            </a:lvl8pPr>
            <a:lvl9pPr marL="3655695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  <p:transition spd="slow" advClick="0" advTm="3000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slow" advClick="0" advTm="3000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900"/>
            </a:lvl2pPr>
            <a:lvl3pPr marL="913765" indent="0">
              <a:buNone/>
              <a:defRPr sz="1600"/>
            </a:lvl3pPr>
            <a:lvl4pPr marL="1370965" indent="0">
              <a:buNone/>
              <a:defRPr sz="1500"/>
            </a:lvl4pPr>
            <a:lvl5pPr marL="1827530" indent="0">
              <a:buNone/>
              <a:defRPr sz="1500"/>
            </a:lvl5pPr>
            <a:lvl6pPr marL="2284730" indent="0">
              <a:buNone/>
              <a:defRPr sz="1500"/>
            </a:lvl6pPr>
            <a:lvl7pPr marL="2741930" indent="0">
              <a:buNone/>
              <a:defRPr sz="1500"/>
            </a:lvl7pPr>
            <a:lvl8pPr marL="3198495" indent="0">
              <a:buNone/>
              <a:defRPr sz="1500"/>
            </a:lvl8pPr>
            <a:lvl9pPr marL="3655695" indent="0">
              <a:buNone/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 spd="slow" advClick="0" advTm="3000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35133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35133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slow" advClick="0" advTm="3000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2" y="1535113"/>
            <a:ext cx="53863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3765" indent="0">
              <a:buNone/>
              <a:defRPr sz="1900" b="1"/>
            </a:lvl3pPr>
            <a:lvl4pPr marL="1370965" indent="0">
              <a:buNone/>
              <a:defRPr sz="1600" b="1"/>
            </a:lvl4pPr>
            <a:lvl5pPr marL="1827530" indent="0">
              <a:buNone/>
              <a:defRPr sz="1600" b="1"/>
            </a:lvl5pPr>
            <a:lvl6pPr marL="2284730" indent="0">
              <a:buNone/>
              <a:defRPr sz="1600" b="1"/>
            </a:lvl6pPr>
            <a:lvl7pPr marL="2741930" indent="0">
              <a:buNone/>
              <a:defRPr sz="1600" b="1"/>
            </a:lvl7pPr>
            <a:lvl8pPr marL="3198495" indent="0">
              <a:buNone/>
              <a:defRPr sz="1600" b="1"/>
            </a:lvl8pPr>
            <a:lvl9pPr marL="3655695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2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7" y="1535113"/>
            <a:ext cx="538956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3765" indent="0">
              <a:buNone/>
              <a:defRPr sz="1900" b="1"/>
            </a:lvl3pPr>
            <a:lvl4pPr marL="1370965" indent="0">
              <a:buNone/>
              <a:defRPr sz="1600" b="1"/>
            </a:lvl4pPr>
            <a:lvl5pPr marL="1827530" indent="0">
              <a:buNone/>
              <a:defRPr sz="1600" b="1"/>
            </a:lvl5pPr>
            <a:lvl6pPr marL="2284730" indent="0">
              <a:buNone/>
              <a:defRPr sz="1600" b="1"/>
            </a:lvl6pPr>
            <a:lvl7pPr marL="2741930" indent="0">
              <a:buNone/>
              <a:defRPr sz="1600" b="1"/>
            </a:lvl7pPr>
            <a:lvl8pPr marL="3198495" indent="0">
              <a:buNone/>
              <a:defRPr sz="1600" b="1"/>
            </a:lvl8pPr>
            <a:lvl9pPr marL="3655695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7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slow" advClick="0" advTm="3000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spd="slow" advClick="0" advTm="3000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49"/>
            <a:ext cx="40116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7" y="273063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4"/>
            <a:ext cx="40116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200" indent="0">
              <a:buNone/>
              <a:defRPr sz="1200"/>
            </a:lvl2pPr>
            <a:lvl3pPr marL="913765" indent="0">
              <a:buNone/>
              <a:defRPr sz="1100"/>
            </a:lvl3pPr>
            <a:lvl4pPr marL="1370965" indent="0">
              <a:buNone/>
              <a:defRPr sz="900"/>
            </a:lvl4pPr>
            <a:lvl5pPr marL="1827530" indent="0">
              <a:buNone/>
              <a:defRPr sz="900"/>
            </a:lvl5pPr>
            <a:lvl6pPr marL="2284730" indent="0">
              <a:buNone/>
              <a:defRPr sz="900"/>
            </a:lvl6pPr>
            <a:lvl7pPr marL="2741930" indent="0">
              <a:buNone/>
              <a:defRPr sz="900"/>
            </a:lvl7pPr>
            <a:lvl8pPr marL="3198495" indent="0">
              <a:buNone/>
              <a:defRPr sz="900"/>
            </a:lvl8pPr>
            <a:lvl9pPr marL="3655695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 spd="slow" advClick="0" advTm="3000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8E924A-F52A-46BD-B3BA-81881CE79F10}" type="datetimeFigureOut">
              <a:rPr lang="zh-CN" altLang="en-US"/>
              <a:t>2024/4/24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073381-F54E-4019-BF08-F3152F92E02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1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3765" indent="0">
              <a:buNone/>
              <a:defRPr sz="2400"/>
            </a:lvl3pPr>
            <a:lvl4pPr marL="1370965" indent="0">
              <a:buNone/>
              <a:defRPr sz="2000"/>
            </a:lvl4pPr>
            <a:lvl5pPr marL="1827530" indent="0">
              <a:buNone/>
              <a:defRPr sz="2000"/>
            </a:lvl5pPr>
            <a:lvl6pPr marL="2284730" indent="0">
              <a:buNone/>
              <a:defRPr sz="2000"/>
            </a:lvl6pPr>
            <a:lvl7pPr marL="2741930" indent="0">
              <a:buNone/>
              <a:defRPr sz="2000"/>
            </a:lvl7pPr>
            <a:lvl8pPr marL="3198495" indent="0">
              <a:buNone/>
              <a:defRPr sz="2000"/>
            </a:lvl8pPr>
            <a:lvl9pPr marL="3655695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67"/>
            <a:ext cx="73152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200" indent="0">
              <a:buNone/>
              <a:defRPr sz="1200"/>
            </a:lvl2pPr>
            <a:lvl3pPr marL="913765" indent="0">
              <a:buNone/>
              <a:defRPr sz="1100"/>
            </a:lvl3pPr>
            <a:lvl4pPr marL="1370965" indent="0">
              <a:buNone/>
              <a:defRPr sz="900"/>
            </a:lvl4pPr>
            <a:lvl5pPr marL="1827530" indent="0">
              <a:buNone/>
              <a:defRPr sz="900"/>
            </a:lvl5pPr>
            <a:lvl6pPr marL="2284730" indent="0">
              <a:buNone/>
              <a:defRPr sz="900"/>
            </a:lvl6pPr>
            <a:lvl7pPr marL="2741930" indent="0">
              <a:buNone/>
              <a:defRPr sz="900"/>
            </a:lvl7pPr>
            <a:lvl8pPr marL="3198495" indent="0">
              <a:buNone/>
              <a:defRPr sz="900"/>
            </a:lvl8pPr>
            <a:lvl9pPr marL="3655695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 spd="slow" advClick="0" advTm="3000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slow" advClick="0" advTm="3000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24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3" y="365124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slow" advClick="0" advTm="3000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5000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900"/>
            </a:lvl2pPr>
            <a:lvl3pPr marL="913765" indent="0">
              <a:buNone/>
              <a:defRPr sz="1600"/>
            </a:lvl3pPr>
            <a:lvl4pPr marL="1370965" indent="0">
              <a:buNone/>
              <a:defRPr sz="1500"/>
            </a:lvl4pPr>
            <a:lvl5pPr marL="1827530" indent="0">
              <a:buNone/>
              <a:defRPr sz="1500"/>
            </a:lvl5pPr>
            <a:lvl6pPr marL="2284730" indent="0">
              <a:buNone/>
              <a:defRPr sz="1500"/>
            </a:lvl6pPr>
            <a:lvl7pPr marL="2741930" indent="0">
              <a:buNone/>
              <a:defRPr sz="1500"/>
            </a:lvl7pPr>
            <a:lvl8pPr marL="3198495" indent="0">
              <a:buNone/>
              <a:defRPr sz="1500"/>
            </a:lvl8pPr>
            <a:lvl9pPr marL="3655695" indent="0">
              <a:buNone/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2C94E1-29DC-450D-A4B7-4140DC418D1B}" type="datetimeFigureOut">
              <a:rPr lang="zh-CN" altLang="en-US"/>
              <a:t>2024/4/24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F523F4-9036-4A62-A1B5-1422C3AB673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35133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35133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3F13A7-8BC7-4787-BCDC-395755743284}" type="datetimeFigureOut">
              <a:rPr lang="zh-CN" altLang="en-US"/>
              <a:t>2024/4/24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16CFB3-AA02-4911-84DF-9EF2BD5A6E8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2" y="1535113"/>
            <a:ext cx="53863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3765" indent="0">
              <a:buNone/>
              <a:defRPr sz="1900" b="1"/>
            </a:lvl3pPr>
            <a:lvl4pPr marL="1370965" indent="0">
              <a:buNone/>
              <a:defRPr sz="1600" b="1"/>
            </a:lvl4pPr>
            <a:lvl5pPr marL="1827530" indent="0">
              <a:buNone/>
              <a:defRPr sz="1600" b="1"/>
            </a:lvl5pPr>
            <a:lvl6pPr marL="2284730" indent="0">
              <a:buNone/>
              <a:defRPr sz="1600" b="1"/>
            </a:lvl6pPr>
            <a:lvl7pPr marL="2741930" indent="0">
              <a:buNone/>
              <a:defRPr sz="1600" b="1"/>
            </a:lvl7pPr>
            <a:lvl8pPr marL="3198495" indent="0">
              <a:buNone/>
              <a:defRPr sz="1600" b="1"/>
            </a:lvl8pPr>
            <a:lvl9pPr marL="3655695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2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7" y="1535113"/>
            <a:ext cx="538956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3765" indent="0">
              <a:buNone/>
              <a:defRPr sz="1900" b="1"/>
            </a:lvl3pPr>
            <a:lvl4pPr marL="1370965" indent="0">
              <a:buNone/>
              <a:defRPr sz="1600" b="1"/>
            </a:lvl4pPr>
            <a:lvl5pPr marL="1827530" indent="0">
              <a:buNone/>
              <a:defRPr sz="1600" b="1"/>
            </a:lvl5pPr>
            <a:lvl6pPr marL="2284730" indent="0">
              <a:buNone/>
              <a:defRPr sz="1600" b="1"/>
            </a:lvl6pPr>
            <a:lvl7pPr marL="2741930" indent="0">
              <a:buNone/>
              <a:defRPr sz="1600" b="1"/>
            </a:lvl7pPr>
            <a:lvl8pPr marL="3198495" indent="0">
              <a:buNone/>
              <a:defRPr sz="1600" b="1"/>
            </a:lvl8pPr>
            <a:lvl9pPr marL="3655695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7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2E2408-7DFB-4DD7-B4BC-40E6AA1378C7}" type="datetimeFigureOut">
              <a:rPr lang="zh-CN" altLang="en-US"/>
              <a:t>2024/4/24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CEB354-76D8-4AB1-B061-6E40F3AC874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F90496-6784-4B6C-AA86-0D4879D00D81}" type="datetimeFigureOut">
              <a:rPr lang="zh-CN" altLang="en-US"/>
              <a:t>2024/4/24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71AD28-EAFF-4502-8A01-3C2B2783A2B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9BF3A6-5A10-40D6-9562-29A8B43ED831}" type="datetimeFigureOut">
              <a:rPr lang="zh-CN" altLang="en-US"/>
              <a:t>2024/4/24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970A54-6755-4A04-9C85-B7395298ABF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49"/>
            <a:ext cx="40116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7" y="273063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4"/>
            <a:ext cx="40116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200" indent="0">
              <a:buNone/>
              <a:defRPr sz="1200"/>
            </a:lvl2pPr>
            <a:lvl3pPr marL="913765" indent="0">
              <a:buNone/>
              <a:defRPr sz="1100"/>
            </a:lvl3pPr>
            <a:lvl4pPr marL="1370965" indent="0">
              <a:buNone/>
              <a:defRPr sz="900"/>
            </a:lvl4pPr>
            <a:lvl5pPr marL="1827530" indent="0">
              <a:buNone/>
              <a:defRPr sz="900"/>
            </a:lvl5pPr>
            <a:lvl6pPr marL="2284730" indent="0">
              <a:buNone/>
              <a:defRPr sz="900"/>
            </a:lvl6pPr>
            <a:lvl7pPr marL="2741930" indent="0">
              <a:buNone/>
              <a:defRPr sz="900"/>
            </a:lvl7pPr>
            <a:lvl8pPr marL="3198495" indent="0">
              <a:buNone/>
              <a:defRPr sz="900"/>
            </a:lvl8pPr>
            <a:lvl9pPr marL="3655695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FC1D0-8E37-44B8-AD01-F8621FBCCFCD}" type="datetimeFigureOut">
              <a:rPr lang="zh-CN" altLang="en-US"/>
              <a:t>2024/4/24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9D4994-2F2E-4094-9548-86EE39E1339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1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3765" indent="0">
              <a:buNone/>
              <a:defRPr sz="2400"/>
            </a:lvl3pPr>
            <a:lvl4pPr marL="1370965" indent="0">
              <a:buNone/>
              <a:defRPr sz="2000"/>
            </a:lvl4pPr>
            <a:lvl5pPr marL="1827530" indent="0">
              <a:buNone/>
              <a:defRPr sz="2000"/>
            </a:lvl5pPr>
            <a:lvl6pPr marL="2284730" indent="0">
              <a:buNone/>
              <a:defRPr sz="2000"/>
            </a:lvl6pPr>
            <a:lvl7pPr marL="2741930" indent="0">
              <a:buNone/>
              <a:defRPr sz="2000"/>
            </a:lvl7pPr>
            <a:lvl8pPr marL="3198495" indent="0">
              <a:buNone/>
              <a:defRPr sz="2000"/>
            </a:lvl8pPr>
            <a:lvl9pPr marL="3655695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67"/>
            <a:ext cx="73152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200" indent="0">
              <a:buNone/>
              <a:defRPr sz="1200"/>
            </a:lvl2pPr>
            <a:lvl3pPr marL="913765" indent="0">
              <a:buNone/>
              <a:defRPr sz="1100"/>
            </a:lvl3pPr>
            <a:lvl4pPr marL="1370965" indent="0">
              <a:buNone/>
              <a:defRPr sz="900"/>
            </a:lvl4pPr>
            <a:lvl5pPr marL="1827530" indent="0">
              <a:buNone/>
              <a:defRPr sz="900"/>
            </a:lvl5pPr>
            <a:lvl6pPr marL="2284730" indent="0">
              <a:buNone/>
              <a:defRPr sz="900"/>
            </a:lvl6pPr>
            <a:lvl7pPr marL="2741930" indent="0">
              <a:buNone/>
              <a:defRPr sz="900"/>
            </a:lvl7pPr>
            <a:lvl8pPr marL="3198495" indent="0">
              <a:buNone/>
              <a:defRPr sz="900"/>
            </a:lvl8pPr>
            <a:lvl9pPr marL="3655695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A00DA8-E01E-440A-9E1E-7D7C9AFA28EB}" type="datetimeFigureOut">
              <a:rPr lang="zh-CN" altLang="en-US"/>
              <a:t>2024/4/24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4A68C1-B197-486E-9F1D-ADE239A4ACB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394" tIns="45718" rIns="91394" bIns="45718" numCol="1" anchor="ctr" anchorCtr="0" compatLnSpc="1"/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3075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4"/>
            <a:ext cx="10515600" cy="435133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394" tIns="45718" rIns="91394" bIns="45718" numCol="1" anchor="t" anchorCtr="0" compatLnSpc="1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2"/>
            <a:ext cx="2743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394" tIns="45718" rIns="91394" bIns="45718" numCol="1" anchor="ctr" anchorCtr="0" compatLnSpc="1"/>
          <a:lstStyle>
            <a:lvl1pPr eaLnBrk="1" hangingPunct="1">
              <a:buFont typeface="Arial" panose="0208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892F440E-162C-4D4C-9D0C-EA517FF1C0C3}" type="datetimeFigureOut">
              <a:rPr lang="zh-CN" altLang="en-US"/>
              <a:t>2024/4/24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2"/>
            <a:ext cx="41148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394" tIns="45718" rIns="91394" bIns="45718" numCol="1" anchor="ctr" anchorCtr="0" compatLnSpc="1"/>
          <a:lstStyle>
            <a:lvl1pPr algn="ctr" eaLnBrk="1" hangingPunct="1">
              <a:buFont typeface="Arial" panose="0208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2"/>
            <a:ext cx="2743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394" tIns="45718" rIns="91394" bIns="45718" numCol="1" anchor="ctr" anchorCtr="0" compatLnSpc="1"/>
          <a:lstStyle>
            <a:lvl1pPr algn="r" eaLnBrk="1" hangingPunct="1">
              <a:buFont typeface="Arial" panose="0208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FF8407A7-3AA7-433E-AEE3-5D797B7F6AE9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6pPr>
      <a:lvl7pPr marL="91376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7pPr>
      <a:lvl8pPr marL="137096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8pPr>
      <a:lvl9pPr marL="182753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8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165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2365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599565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613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333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69895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7095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4295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5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3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73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3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95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695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394" tIns="45718" rIns="91394" bIns="45718" numCol="1" anchor="ctr" anchorCtr="0" compatLnSpc="1"/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614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4"/>
            <a:ext cx="10515600" cy="435133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394" tIns="45718" rIns="91394" bIns="45718" numCol="1" anchor="t" anchorCtr="0" compatLnSpc="1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slow" advClick="0" advTm="3000">
    <p:wip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6pPr>
      <a:lvl7pPr marL="91376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7pPr>
      <a:lvl8pPr marL="137096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8pPr>
      <a:lvl9pPr marL="182753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2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8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165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2365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599565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613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333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69895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7095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4295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5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3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73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3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95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695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7.jpe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5" Type="http://schemas.openxmlformats.org/officeDocument/2006/relationships/image" Target="../media/image24.png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5" Type="http://schemas.openxmlformats.org/officeDocument/2006/relationships/image" Target="../media/image19.png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0.png"/><Relationship Id="rId9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ilibili.com/video/BV1qM4y1M7Nv/?p=1&amp;vd_source=f94b5d0224ae5feb4e351a885ce6bb75" TargetMode="External"/><Relationship Id="rId3" Type="http://schemas.openxmlformats.org/officeDocument/2006/relationships/hyperlink" Target="https://colah.github.io/posts/2015-08-Understanding-LSTMs/" TargetMode="External"/><Relationship Id="rId7" Type="http://schemas.openxmlformats.org/officeDocument/2006/relationships/hyperlink" Target="https://www.bilibili.com/video/BV1e5411K7oW?p=1&amp;vd_source=f94b5d0224ae5feb4e351a885ce6bb75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julyedu.com/question/big/kp_id/26/ques_id/2921" TargetMode="External"/><Relationship Id="rId11" Type="http://schemas.openxmlformats.org/officeDocument/2006/relationships/image" Target="../media/image3.png"/><Relationship Id="rId5" Type="http://schemas.openxmlformats.org/officeDocument/2006/relationships/hyperlink" Target="https://www.julyedu.com/question/big/kp_id/26/ques_id/1717" TargetMode="External"/><Relationship Id="rId10" Type="http://schemas.openxmlformats.org/officeDocument/2006/relationships/hyperlink" Target="https://blog.csdn.net/BiRenhe/article/details/129960095" TargetMode="External"/><Relationship Id="rId4" Type="http://schemas.openxmlformats.org/officeDocument/2006/relationships/hyperlink" Target="https://blog.csdn.net/v_JULY_v/article/details/89894058?ops_request_misc=%257B%2522request%255Fid%2522%253A%2522171368227216800185883802%2522%252C%2522scm%2522%253A%252220140713.130102334.pc%255Fblog.%2522%257D&amp;request_id=171368227216800185883802&amp;biz_id=0&amp;utm_medium=distribute.pc_search_result.none-task-blog-2~blog~first_rank_ecpm_v1~rank_v31_ecpm-1-89894058-null-null.nonecase&amp;utm_term=RNN&amp;spm=1018.2226.3001.4450" TargetMode="External"/><Relationship Id="rId9" Type="http://schemas.openxmlformats.org/officeDocument/2006/relationships/hyperlink" Target="https://www.bilibili.com/video/BV1454y1n7uY/?spm_id_from=333.999.0.0&amp;vd_source=f94b5d0224ae5feb4e351a885ce6bb75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 bwMode="auto">
          <a:xfrm>
            <a:off x="4306570" y="2624455"/>
            <a:ext cx="7132320" cy="1159510"/>
          </a:xfrm>
          <a:prstGeom prst="rect">
            <a:avLst/>
          </a:prstGeom>
          <a:noFill/>
          <a:ln w="47625" cap="flat" cmpd="sng" algn="ctr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11103745" y="2334577"/>
            <a:ext cx="548222" cy="512338"/>
          </a:xfrm>
          <a:prstGeom prst="rect">
            <a:avLst/>
          </a:prstGeom>
          <a:noFill/>
          <a:ln w="730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3943030" y="3564071"/>
            <a:ext cx="527017" cy="481601"/>
          </a:xfrm>
          <a:prstGeom prst="rect">
            <a:avLst/>
          </a:prstGeom>
          <a:noFill/>
          <a:ln w="730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70070" y="2846705"/>
            <a:ext cx="681291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zh-CN" sz="4400" dirty="0">
                <a:solidFill>
                  <a:schemeClr val="accent2"/>
                </a:solidFill>
              </a:rPr>
              <a:t>从RNN一步一步</a:t>
            </a:r>
            <a:r>
              <a:rPr lang="zh-CN" altLang="en-US" sz="4400" dirty="0">
                <a:solidFill>
                  <a:schemeClr val="accent2"/>
                </a:solidFill>
              </a:rPr>
              <a:t>理解</a:t>
            </a:r>
            <a:r>
              <a:rPr lang="x-none" altLang="zh-CN" sz="4400" dirty="0">
                <a:solidFill>
                  <a:schemeClr val="accent2"/>
                </a:solidFill>
              </a:rPr>
              <a:t>LSTM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266922" y="4348065"/>
            <a:ext cx="2836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汇报人：程凡棋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/>
          <p:cNvSpPr>
            <a:spLocks noGrp="1"/>
          </p:cNvSpPr>
          <p:nvPr>
            <p:ph type="body" idx="1"/>
          </p:nvPr>
        </p:nvSpPr>
        <p:spPr>
          <a:xfrm>
            <a:off x="609599" y="745350"/>
            <a:ext cx="4037045" cy="63976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8100000" scaled="1"/>
            <a:tileRect/>
          </a:gradFill>
          <a:ln w="5715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8100000" scaled="1"/>
              <a:tileRect/>
            </a:gradFill>
          </a:ln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结构类型</a:t>
            </a:r>
            <a:r>
              <a:rPr lang="en-US" altLang="zh-CN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----1 VS N </a:t>
            </a:r>
            <a:endParaRPr lang="zh-CN" altLang="en-US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18129" y="60228"/>
            <a:ext cx="46161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tabLst>
                <a:tab pos="2778125" algn="l"/>
              </a:tabLst>
              <a:defRPr/>
            </a:pPr>
            <a:r>
              <a:rPr lang="en-US" altLang="zh-CN" sz="3200" b="1" kern="0" dirty="0">
                <a:gradFill flip="none" rotWithShape="1">
                  <a:gsLst>
                    <a:gs pos="0">
                      <a:srgbClr val="298CC5">
                        <a:lumMod val="75000"/>
                      </a:srgbClr>
                    </a:gs>
                    <a:gs pos="100000">
                      <a:srgbClr val="298CC5"/>
                    </a:gs>
                  </a:gsLst>
                  <a:lin ang="5400000" scaled="1"/>
                  <a:tileRect/>
                </a:gradFill>
                <a:latin typeface="Arial"/>
                <a:ea typeface="微软雅黑"/>
              </a:rPr>
              <a:t>RNN</a:t>
            </a:r>
            <a:endParaRPr lang="zh-CN" altLang="en-US" sz="3200" b="1" kern="0" dirty="0">
              <a:gradFill flip="none" rotWithShape="1">
                <a:gsLst>
                  <a:gs pos="0">
                    <a:srgbClr val="298CC5">
                      <a:lumMod val="75000"/>
                    </a:srgbClr>
                  </a:gs>
                  <a:gs pos="100000">
                    <a:srgbClr val="298CC5"/>
                  </a:gs>
                </a:gsLst>
                <a:lin ang="5400000" scaled="1"/>
                <a:tileRect/>
              </a:gradFill>
              <a:latin typeface="Arial"/>
              <a:ea typeface="微软雅黑"/>
            </a:endParaRPr>
          </a:p>
        </p:txBody>
      </p:sp>
      <p:cxnSp>
        <p:nvCxnSpPr>
          <p:cNvPr id="12" name="直接连接符 11"/>
          <p:cNvCxnSpPr/>
          <p:nvPr/>
        </p:nvCxnSpPr>
        <p:spPr bwMode="auto">
          <a:xfrm>
            <a:off x="1028700" y="638482"/>
            <a:ext cx="11163300" cy="0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917" y="-360000"/>
            <a:ext cx="1361034" cy="13610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9860" y="5150495"/>
            <a:ext cx="55837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n-ea"/>
                <a:ea typeface="+mn-ea"/>
              </a:rPr>
              <a:t>1.</a:t>
            </a:r>
            <a:r>
              <a:rPr lang="zh-CN" altLang="en-US" dirty="0">
                <a:latin typeface="+mn-ea"/>
                <a:ea typeface="+mn-ea"/>
              </a:rPr>
              <a:t>输入不是序列，输出是序列，只需要在序列开始进行输入计算；或者把输入信息</a:t>
            </a:r>
            <a:r>
              <a:rPr lang="en-US" altLang="zh-CN" dirty="0">
                <a:latin typeface="+mn-ea"/>
                <a:ea typeface="+mn-ea"/>
              </a:rPr>
              <a:t>X</a:t>
            </a:r>
            <a:r>
              <a:rPr lang="zh-CN" altLang="en-US" dirty="0">
                <a:latin typeface="+mn-ea"/>
                <a:ea typeface="+mn-ea"/>
              </a:rPr>
              <a:t>作为每个阶段的输入。</a:t>
            </a:r>
            <a:endParaRPr lang="en-US" altLang="zh-CN" dirty="0">
              <a:latin typeface="+mn-ea"/>
              <a:ea typeface="+mn-ea"/>
            </a:endParaRPr>
          </a:p>
          <a:p>
            <a:r>
              <a:rPr lang="en-US" altLang="zh-CN" dirty="0">
                <a:latin typeface="+mn-ea"/>
                <a:ea typeface="+mn-ea"/>
              </a:rPr>
              <a:t>2.</a:t>
            </a:r>
            <a:r>
              <a:rPr lang="zh-CN" altLang="en-US" dirty="0">
                <a:latin typeface="+mn-ea"/>
                <a:ea typeface="+mn-ea"/>
              </a:rPr>
              <a:t>这种结构处理的问题有：从图像生成文字，输入的</a:t>
            </a:r>
            <a:r>
              <a:rPr lang="en-US" altLang="zh-CN" dirty="0">
                <a:latin typeface="+mn-ea"/>
                <a:ea typeface="+mn-ea"/>
              </a:rPr>
              <a:t>X</a:t>
            </a:r>
            <a:r>
              <a:rPr lang="zh-CN" altLang="en-US" dirty="0">
                <a:latin typeface="+mn-ea"/>
                <a:ea typeface="+mn-ea"/>
              </a:rPr>
              <a:t>就是图像的特征，输出的</a:t>
            </a:r>
            <a:r>
              <a:rPr lang="en-US" altLang="zh-CN" dirty="0">
                <a:latin typeface="+mn-ea"/>
                <a:ea typeface="+mn-ea"/>
              </a:rPr>
              <a:t>Y</a:t>
            </a:r>
            <a:r>
              <a:rPr lang="zh-CN" altLang="en-US" dirty="0">
                <a:latin typeface="+mn-ea"/>
                <a:ea typeface="+mn-ea"/>
              </a:rPr>
              <a:t>就是一段句子；从类别生成语音或者音乐等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485459"/>
            <a:ext cx="4139683" cy="31958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588" y="745350"/>
            <a:ext cx="4719071" cy="365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/>
          <p:cNvSpPr>
            <a:spLocks noGrp="1"/>
          </p:cNvSpPr>
          <p:nvPr>
            <p:ph type="body" idx="1"/>
          </p:nvPr>
        </p:nvSpPr>
        <p:spPr>
          <a:xfrm>
            <a:off x="609599" y="745350"/>
            <a:ext cx="7787952" cy="63976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8100000" scaled="1"/>
            <a:tileRect/>
          </a:gradFill>
          <a:ln w="5715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8100000" scaled="1"/>
              <a:tileRect/>
            </a:gradFill>
          </a:ln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结构类型</a:t>
            </a:r>
            <a:r>
              <a:rPr lang="en-US" altLang="zh-CN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----M VS N [Encoder-Decoder]</a:t>
            </a:r>
            <a:endParaRPr lang="zh-CN" altLang="en-US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18129" y="60228"/>
            <a:ext cx="46161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tabLst>
                <a:tab pos="2778125" algn="l"/>
              </a:tabLst>
              <a:defRPr/>
            </a:pPr>
            <a:r>
              <a:rPr lang="en-US" altLang="zh-CN" sz="3200" b="1" kern="0" dirty="0">
                <a:gradFill flip="none" rotWithShape="1">
                  <a:gsLst>
                    <a:gs pos="0">
                      <a:srgbClr val="298CC5">
                        <a:lumMod val="75000"/>
                      </a:srgbClr>
                    </a:gs>
                    <a:gs pos="100000">
                      <a:srgbClr val="298CC5"/>
                    </a:gs>
                  </a:gsLst>
                  <a:lin ang="5400000" scaled="1"/>
                  <a:tileRect/>
                </a:gradFill>
                <a:latin typeface="Arial"/>
                <a:ea typeface="微软雅黑"/>
              </a:rPr>
              <a:t>RNN</a:t>
            </a:r>
            <a:endParaRPr lang="zh-CN" altLang="en-US" sz="3200" b="1" kern="0" dirty="0">
              <a:gradFill flip="none" rotWithShape="1">
                <a:gsLst>
                  <a:gs pos="0">
                    <a:srgbClr val="298CC5">
                      <a:lumMod val="75000"/>
                    </a:srgbClr>
                  </a:gs>
                  <a:gs pos="100000">
                    <a:srgbClr val="298CC5"/>
                  </a:gs>
                </a:gsLst>
                <a:lin ang="5400000" scaled="1"/>
                <a:tileRect/>
              </a:gradFill>
              <a:latin typeface="Arial"/>
              <a:ea typeface="微软雅黑"/>
            </a:endParaRPr>
          </a:p>
        </p:txBody>
      </p:sp>
      <p:cxnSp>
        <p:nvCxnSpPr>
          <p:cNvPr id="12" name="直接连接符 11"/>
          <p:cNvCxnSpPr/>
          <p:nvPr/>
        </p:nvCxnSpPr>
        <p:spPr bwMode="auto">
          <a:xfrm>
            <a:off x="1028700" y="638482"/>
            <a:ext cx="11163300" cy="0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917" y="-360000"/>
            <a:ext cx="1361034" cy="13610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9860" y="5066519"/>
            <a:ext cx="77111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n-ea"/>
                <a:ea typeface="+mn-ea"/>
              </a:rPr>
              <a:t>1.</a:t>
            </a:r>
            <a:r>
              <a:rPr lang="zh-CN" altLang="en-US" dirty="0">
                <a:latin typeface="+mn-ea"/>
                <a:ea typeface="+mn-ea"/>
              </a:rPr>
              <a:t>输入是序列，输出也是序列。</a:t>
            </a:r>
            <a:endParaRPr lang="en-US" altLang="zh-CN" dirty="0">
              <a:latin typeface="+mn-ea"/>
              <a:ea typeface="+mn-ea"/>
            </a:endParaRPr>
          </a:p>
          <a:p>
            <a:r>
              <a:rPr lang="en-US" altLang="zh-CN" dirty="0">
                <a:latin typeface="+mn-ea"/>
                <a:ea typeface="+mn-ea"/>
              </a:rPr>
              <a:t>2.</a:t>
            </a:r>
            <a:r>
              <a:rPr lang="zh-CN" altLang="en-US" dirty="0">
                <a:latin typeface="+mn-ea"/>
                <a:ea typeface="+mn-ea"/>
              </a:rPr>
              <a:t>该结构先将输入数据编码成一个上下文向量</a:t>
            </a:r>
            <a:r>
              <a:rPr lang="en-US" altLang="zh-CN" dirty="0">
                <a:latin typeface="+mn-ea"/>
                <a:ea typeface="+mn-ea"/>
              </a:rPr>
              <a:t>c[</a:t>
            </a:r>
            <a:r>
              <a:rPr lang="zh-CN" altLang="en-US" dirty="0">
                <a:latin typeface="+mn-ea"/>
                <a:ea typeface="+mn-ea"/>
              </a:rPr>
              <a:t>得到</a:t>
            </a:r>
            <a:r>
              <a:rPr lang="en-US" altLang="zh-CN" dirty="0">
                <a:latin typeface="+mn-ea"/>
                <a:ea typeface="+mn-ea"/>
              </a:rPr>
              <a:t>c</a:t>
            </a:r>
            <a:r>
              <a:rPr lang="zh-CN" altLang="en-US" dirty="0">
                <a:latin typeface="+mn-ea"/>
                <a:ea typeface="+mn-ea"/>
              </a:rPr>
              <a:t>的方式有很多，最简单的方式就是将</a:t>
            </a:r>
            <a:r>
              <a:rPr lang="en-US" altLang="zh-CN" dirty="0">
                <a:latin typeface="+mn-ea"/>
                <a:ea typeface="+mn-ea"/>
              </a:rPr>
              <a:t>Encoder</a:t>
            </a:r>
            <a:r>
              <a:rPr lang="zh-CN" altLang="en-US" dirty="0">
                <a:latin typeface="+mn-ea"/>
                <a:ea typeface="+mn-ea"/>
              </a:rPr>
              <a:t>最后一个隐状态赋值给</a:t>
            </a:r>
            <a:r>
              <a:rPr lang="en-US" altLang="zh-CN" dirty="0">
                <a:latin typeface="+mn-ea"/>
                <a:ea typeface="+mn-ea"/>
              </a:rPr>
              <a:t>c</a:t>
            </a:r>
            <a:r>
              <a:rPr lang="zh-CN" altLang="en-US" dirty="0">
                <a:latin typeface="+mn-ea"/>
                <a:ea typeface="+mn-ea"/>
              </a:rPr>
              <a:t>；还可以对最后的隐状态做一个变换得到</a:t>
            </a:r>
            <a:r>
              <a:rPr lang="en-US" altLang="zh-CN" dirty="0">
                <a:latin typeface="+mn-ea"/>
                <a:ea typeface="+mn-ea"/>
              </a:rPr>
              <a:t>c</a:t>
            </a:r>
            <a:r>
              <a:rPr lang="zh-CN" altLang="en-US" dirty="0">
                <a:latin typeface="+mn-ea"/>
                <a:ea typeface="+mn-ea"/>
              </a:rPr>
              <a:t>；也可以对所有的隐状态做变换得到</a:t>
            </a:r>
            <a:r>
              <a:rPr lang="en-US" altLang="zh-CN" dirty="0">
                <a:latin typeface="+mn-ea"/>
                <a:ea typeface="+mn-ea"/>
              </a:rPr>
              <a:t>c</a:t>
            </a:r>
            <a:r>
              <a:rPr lang="zh-CN" altLang="en-US" dirty="0">
                <a:latin typeface="+mn-ea"/>
                <a:ea typeface="+mn-ea"/>
              </a:rPr>
              <a:t>。</a:t>
            </a:r>
            <a:r>
              <a:rPr lang="en-US" altLang="zh-CN" dirty="0">
                <a:latin typeface="+mn-ea"/>
                <a:ea typeface="+mn-ea"/>
              </a:rPr>
              <a:t>]</a:t>
            </a:r>
            <a:r>
              <a:rPr lang="zh-CN" altLang="en-US" dirty="0">
                <a:latin typeface="+mn-ea"/>
                <a:ea typeface="+mn-ea"/>
              </a:rPr>
              <a:t>拿到</a:t>
            </a:r>
            <a:r>
              <a:rPr lang="en-US" altLang="zh-CN" dirty="0">
                <a:latin typeface="+mn-ea"/>
                <a:ea typeface="+mn-ea"/>
              </a:rPr>
              <a:t>c</a:t>
            </a:r>
            <a:r>
              <a:rPr lang="zh-CN" altLang="en-US" dirty="0">
                <a:latin typeface="+mn-ea"/>
                <a:ea typeface="+mn-ea"/>
              </a:rPr>
              <a:t>之后，用另外一个</a:t>
            </a:r>
            <a:r>
              <a:rPr lang="en-US" altLang="zh-CN" dirty="0">
                <a:latin typeface="+mn-ea"/>
                <a:ea typeface="+mn-ea"/>
              </a:rPr>
              <a:t>RNN</a:t>
            </a:r>
            <a:r>
              <a:rPr lang="zh-CN" altLang="en-US" dirty="0">
                <a:latin typeface="+mn-ea"/>
                <a:ea typeface="+mn-ea"/>
              </a:rPr>
              <a:t>网络对其进行解码，这部分</a:t>
            </a:r>
            <a:r>
              <a:rPr lang="en-US" altLang="zh-CN" dirty="0">
                <a:latin typeface="+mn-ea"/>
                <a:ea typeface="+mn-ea"/>
              </a:rPr>
              <a:t>RNN</a:t>
            </a:r>
            <a:r>
              <a:rPr lang="zh-CN" altLang="en-US" dirty="0">
                <a:latin typeface="+mn-ea"/>
                <a:ea typeface="+mn-ea"/>
              </a:rPr>
              <a:t>称之为</a:t>
            </a:r>
            <a:r>
              <a:rPr lang="en-US" altLang="zh-CN" dirty="0">
                <a:latin typeface="+mn-ea"/>
                <a:ea typeface="+mn-ea"/>
              </a:rPr>
              <a:t>Decoder</a:t>
            </a:r>
            <a:r>
              <a:rPr lang="zh-CN" altLang="en-US" dirty="0">
                <a:latin typeface="+mn-ea"/>
                <a:ea typeface="+mn-ea"/>
              </a:rPr>
              <a:t>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764" y="1485459"/>
            <a:ext cx="5600930" cy="311404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0" y="1659857"/>
            <a:ext cx="5959820" cy="24176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/>
          <p:cNvSpPr>
            <a:spLocks noGrp="1"/>
          </p:cNvSpPr>
          <p:nvPr>
            <p:ph type="body" idx="1"/>
          </p:nvPr>
        </p:nvSpPr>
        <p:spPr>
          <a:xfrm>
            <a:off x="609599" y="745350"/>
            <a:ext cx="2209801" cy="63976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8100000" scaled="1"/>
            <a:tileRect/>
          </a:gradFill>
          <a:ln w="5715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8100000" scaled="1"/>
              <a:tileRect/>
            </a:gradFill>
          </a:ln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x-none" altLang="zh-CN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局限性</a:t>
            </a:r>
          </a:p>
        </p:txBody>
      </p:sp>
      <p:sp>
        <p:nvSpPr>
          <p:cNvPr id="11" name="矩形 10"/>
          <p:cNvSpPr/>
          <p:nvPr/>
        </p:nvSpPr>
        <p:spPr>
          <a:xfrm>
            <a:off x="1018129" y="60228"/>
            <a:ext cx="46161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tabLst>
                <a:tab pos="2778125" algn="l"/>
              </a:tabLst>
              <a:defRPr/>
            </a:pPr>
            <a:r>
              <a:rPr lang="en-US" altLang="zh-CN" sz="3200" b="1" kern="0" dirty="0">
                <a:gradFill flip="none" rotWithShape="1">
                  <a:gsLst>
                    <a:gs pos="0">
                      <a:srgbClr val="298CC5">
                        <a:lumMod val="75000"/>
                      </a:srgbClr>
                    </a:gs>
                    <a:gs pos="100000">
                      <a:srgbClr val="298CC5"/>
                    </a:gs>
                  </a:gsLst>
                  <a:lin ang="5400000" scaled="1"/>
                  <a:tileRect/>
                </a:gradFill>
                <a:latin typeface="Arial"/>
                <a:ea typeface="微软雅黑"/>
              </a:rPr>
              <a:t>RNN</a:t>
            </a:r>
            <a:endParaRPr lang="zh-CN" altLang="en-US" sz="3200" b="1" kern="0" dirty="0">
              <a:gradFill flip="none" rotWithShape="1">
                <a:gsLst>
                  <a:gs pos="0">
                    <a:srgbClr val="298CC5">
                      <a:lumMod val="75000"/>
                    </a:srgbClr>
                  </a:gs>
                  <a:gs pos="100000">
                    <a:srgbClr val="298CC5"/>
                  </a:gs>
                </a:gsLst>
                <a:lin ang="5400000" scaled="1"/>
                <a:tileRect/>
              </a:gradFill>
              <a:latin typeface="Arial"/>
              <a:ea typeface="微软雅黑"/>
            </a:endParaRPr>
          </a:p>
        </p:txBody>
      </p:sp>
      <p:cxnSp>
        <p:nvCxnSpPr>
          <p:cNvPr id="12" name="直接连接符 11"/>
          <p:cNvCxnSpPr/>
          <p:nvPr/>
        </p:nvCxnSpPr>
        <p:spPr bwMode="auto">
          <a:xfrm>
            <a:off x="1028700" y="638482"/>
            <a:ext cx="11163300" cy="0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917" y="-360000"/>
            <a:ext cx="1361034" cy="136103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11480" y="1492250"/>
            <a:ext cx="58051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zh-CN"/>
              <a:t>长期依赖问题(Long-TermDependencies)</a:t>
            </a:r>
          </a:p>
          <a:p>
            <a:r>
              <a:rPr lang="x-none" altLang="zh-CN"/>
              <a:t>有时候需要知道先前的信息执行当前的任务。例如，有一个语言模型用来基于先前的词预测下一个词：</a:t>
            </a:r>
          </a:p>
          <a:p>
            <a:r>
              <a:rPr lang="x-none" altLang="zh-CN"/>
              <a:t>“the clouds are in the sky”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30" y="2684145"/>
            <a:ext cx="5829300" cy="24193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707505" y="969645"/>
            <a:ext cx="5023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zh-CN"/>
              <a:t>“I grew up in France....I speak fluent French”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380" y="1745615"/>
            <a:ext cx="5528945" cy="18262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714490" y="4679315"/>
            <a:ext cx="4192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zh-CN"/>
              <a:t>RNN会受到短时记忆的影响。如果一条序列足够长，很难将信息从较早的时间传送到后面的时间步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1018129" y="60228"/>
            <a:ext cx="46161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tabLst>
                <a:tab pos="2778125" algn="l"/>
              </a:tabLst>
              <a:defRPr/>
            </a:pPr>
            <a:r>
              <a:rPr lang="en-US" altLang="zh-CN" sz="3200" b="1" kern="0" dirty="0">
                <a:gradFill flip="none" rotWithShape="1">
                  <a:gsLst>
                    <a:gs pos="0">
                      <a:srgbClr val="298CC5">
                        <a:lumMod val="75000"/>
                      </a:srgbClr>
                    </a:gs>
                    <a:gs pos="100000">
                      <a:srgbClr val="298CC5"/>
                    </a:gs>
                  </a:gsLst>
                  <a:lin ang="5400000" scaled="1"/>
                  <a:tileRect/>
                </a:gradFill>
                <a:latin typeface="Arial"/>
                <a:ea typeface="微软雅黑"/>
              </a:rPr>
              <a:t>LSTM</a:t>
            </a:r>
            <a:endParaRPr lang="zh-CN" altLang="en-US" sz="3200" b="1" kern="0" dirty="0">
              <a:gradFill flip="none" rotWithShape="1">
                <a:gsLst>
                  <a:gs pos="0">
                    <a:srgbClr val="298CC5">
                      <a:lumMod val="75000"/>
                    </a:srgbClr>
                  </a:gs>
                  <a:gs pos="100000">
                    <a:srgbClr val="298CC5"/>
                  </a:gs>
                </a:gsLst>
                <a:lin ang="5400000" scaled="1"/>
                <a:tileRect/>
              </a:gradFill>
              <a:latin typeface="Arial"/>
              <a:ea typeface="微软雅黑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10196" y="1911391"/>
            <a:ext cx="865385" cy="865385"/>
            <a:chOff x="2032562" y="1421394"/>
            <a:chExt cx="865385" cy="865385"/>
          </a:xfrm>
        </p:grpSpPr>
        <p:sp>
          <p:nvSpPr>
            <p:cNvPr id="54" name="菱形 53"/>
            <p:cNvSpPr/>
            <p:nvPr/>
          </p:nvSpPr>
          <p:spPr>
            <a:xfrm>
              <a:off x="2032562" y="1421394"/>
              <a:ext cx="865385" cy="865385"/>
            </a:xfrm>
            <a:prstGeom prst="diamond">
              <a:avLst/>
            </a:prstGeom>
            <a:gradFill flip="none" rotWithShape="1">
              <a:gsLst>
                <a:gs pos="0">
                  <a:srgbClr val="298CC5">
                    <a:lumMod val="72000"/>
                  </a:srgbClr>
                </a:gs>
                <a:gs pos="100000">
                  <a:srgbClr val="298CC5"/>
                </a:gs>
              </a:gsLst>
              <a:lin ang="8100000" scaled="1"/>
              <a:tileRect/>
            </a:gradFill>
            <a:ln w="95250" cap="flat" cmpd="sng" algn="ctr">
              <a:gradFill flip="none" rotWithShape="1">
                <a:gsLst>
                  <a:gs pos="0">
                    <a:srgbClr val="298CC5"/>
                  </a:gs>
                  <a:gs pos="100000">
                    <a:srgbClr val="298CC5">
                      <a:lumMod val="75000"/>
                    </a:srgbClr>
                  </a:gs>
                </a:gsLst>
                <a:lin ang="8100000" scaled="1"/>
                <a:tileRect/>
              </a:gradFill>
              <a:prstDash val="solid"/>
              <a:miter lim="800000"/>
            </a:ln>
            <a:effectLst>
              <a:outerShdw blurRad="381000" dist="38100" dir="8100000" algn="t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2158172" y="1586273"/>
              <a:ext cx="647935" cy="4924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18900000" scaled="1"/>
                  </a:gra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2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89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63" name="文本框 7"/>
          <p:cNvSpPr txBox="1"/>
          <p:nvPr/>
        </p:nvSpPr>
        <p:spPr>
          <a:xfrm>
            <a:off x="2052955" y="2076450"/>
            <a:ext cx="50952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x-none" altLang="zh-CN" sz="3200" b="1" kern="0" dirty="0">
                <a:gradFill flip="none" rotWithShape="1">
                  <a:gsLst>
                    <a:gs pos="0">
                      <a:prstClr val="black"/>
                    </a:gs>
                    <a:gs pos="100000">
                      <a:srgbClr val="595959"/>
                    </a:gs>
                  </a:gsLst>
                  <a:lin ang="5400000" scaled="1"/>
                  <a:tileRect/>
                </a:gradFill>
                <a:latin typeface="Arial"/>
                <a:ea typeface="微软雅黑"/>
              </a:rPr>
              <a:t>设计思路与前向传播的过程</a:t>
            </a:r>
          </a:p>
        </p:txBody>
      </p:sp>
      <p:sp>
        <p:nvSpPr>
          <p:cNvPr id="66" name="文本框 7"/>
          <p:cNvSpPr txBox="1"/>
          <p:nvPr/>
        </p:nvSpPr>
        <p:spPr>
          <a:xfrm>
            <a:off x="2070914" y="3259679"/>
            <a:ext cx="56499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x-none" altLang="zh-CN" sz="3200" b="1" kern="0" dirty="0">
                <a:gradFill flip="none" rotWithShape="1">
                  <a:gsLst>
                    <a:gs pos="0">
                      <a:prstClr val="black"/>
                    </a:gs>
                    <a:gs pos="100000">
                      <a:srgbClr val="595959"/>
                    </a:gs>
                  </a:gsLst>
                  <a:lin ang="5400000" scaled="1"/>
                  <a:tileRect/>
                </a:gradFill>
                <a:latin typeface="Arial"/>
                <a:ea typeface="微软雅黑"/>
              </a:rPr>
              <a:t>结合例子理解LSTM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10196" y="4285315"/>
            <a:ext cx="865385" cy="865385"/>
            <a:chOff x="2032562" y="3805648"/>
            <a:chExt cx="865385" cy="865385"/>
          </a:xfrm>
        </p:grpSpPr>
        <p:sp>
          <p:nvSpPr>
            <p:cNvPr id="67" name="菱形 66"/>
            <p:cNvSpPr/>
            <p:nvPr/>
          </p:nvSpPr>
          <p:spPr>
            <a:xfrm>
              <a:off x="2032562" y="3805648"/>
              <a:ext cx="865385" cy="865385"/>
            </a:xfrm>
            <a:prstGeom prst="diamond">
              <a:avLst/>
            </a:prstGeom>
            <a:gradFill flip="none" rotWithShape="1">
              <a:gsLst>
                <a:gs pos="0">
                  <a:srgbClr val="298CC5">
                    <a:lumMod val="72000"/>
                  </a:srgbClr>
                </a:gs>
                <a:gs pos="100000">
                  <a:srgbClr val="298CC5"/>
                </a:gs>
              </a:gsLst>
              <a:lin ang="8100000" scaled="1"/>
              <a:tileRect/>
            </a:gradFill>
            <a:ln w="95250" cap="flat" cmpd="sng" algn="ctr">
              <a:gradFill flip="none" rotWithShape="1">
                <a:gsLst>
                  <a:gs pos="0">
                    <a:srgbClr val="298CC5"/>
                  </a:gs>
                  <a:gs pos="100000">
                    <a:srgbClr val="298CC5">
                      <a:lumMod val="75000"/>
                    </a:srgbClr>
                  </a:gs>
                </a:gsLst>
                <a:lin ang="8100000" scaled="1"/>
                <a:tileRect/>
              </a:gradFill>
              <a:prstDash val="solid"/>
              <a:miter lim="800000"/>
            </a:ln>
            <a:effectLst>
              <a:outerShdw blurRad="381000" dist="38100" dir="8100000" algn="ctr" rotWithShape="0">
                <a:srgbClr val="000000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2139910" y="3992118"/>
              <a:ext cx="647935" cy="4924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18900000" scaled="1"/>
                  </a:gra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2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89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69" name="文本框 7"/>
          <p:cNvSpPr txBox="1"/>
          <p:nvPr/>
        </p:nvSpPr>
        <p:spPr>
          <a:xfrm>
            <a:off x="2052652" y="4470448"/>
            <a:ext cx="5526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x-none" altLang="zh-CN" sz="3200" b="1" kern="0" dirty="0">
                <a:gradFill flip="none" rotWithShape="1">
                  <a:gsLst>
                    <a:gs pos="0">
                      <a:prstClr val="black"/>
                    </a:gs>
                    <a:gs pos="100000">
                      <a:srgbClr val="595959"/>
                    </a:gs>
                  </a:gsLst>
                  <a:lin ang="5400000" scaled="1"/>
                  <a:tileRect/>
                </a:gradFill>
                <a:latin typeface="Arial"/>
                <a:ea typeface="微软雅黑"/>
              </a:rPr>
              <a:t>LSTM如何缓解梯度消失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810196" y="3088015"/>
            <a:ext cx="865385" cy="865385"/>
            <a:chOff x="2032562" y="2613521"/>
            <a:chExt cx="865385" cy="865385"/>
          </a:xfrm>
        </p:grpSpPr>
        <p:sp>
          <p:nvSpPr>
            <p:cNvPr id="74" name="菱形 73"/>
            <p:cNvSpPr/>
            <p:nvPr/>
          </p:nvSpPr>
          <p:spPr>
            <a:xfrm>
              <a:off x="2032562" y="2613521"/>
              <a:ext cx="865385" cy="865385"/>
            </a:xfrm>
            <a:prstGeom prst="diamond">
              <a:avLst/>
            </a:prstGeom>
            <a:gradFill flip="none" rotWithShape="1">
              <a:gsLst>
                <a:gs pos="0">
                  <a:srgbClr val="298CC5">
                    <a:lumMod val="72000"/>
                  </a:srgbClr>
                </a:gs>
                <a:gs pos="100000">
                  <a:srgbClr val="298CC5"/>
                </a:gs>
              </a:gsLst>
              <a:lin ang="8100000" scaled="1"/>
              <a:tileRect/>
            </a:gradFill>
            <a:ln w="95250" cap="flat" cmpd="sng" algn="ctr">
              <a:gradFill flip="none" rotWithShape="1">
                <a:gsLst>
                  <a:gs pos="0">
                    <a:srgbClr val="298CC5"/>
                  </a:gs>
                  <a:gs pos="100000">
                    <a:srgbClr val="298CC5">
                      <a:lumMod val="75000"/>
                    </a:srgbClr>
                  </a:gs>
                </a:gsLst>
                <a:lin ang="8100000" scaled="1"/>
                <a:tileRect/>
              </a:gradFill>
              <a:prstDash val="solid"/>
              <a:miter lim="800000"/>
            </a:ln>
            <a:effectLst>
              <a:outerShdw blurRad="381000" dist="38100" dir="8100000" algn="t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2141286" y="2799991"/>
              <a:ext cx="647935" cy="4924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18900000" scaled="1"/>
                  </a:gra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2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89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cxnSp>
        <p:nvCxnSpPr>
          <p:cNvPr id="15" name="直接连接符 14"/>
          <p:cNvCxnSpPr/>
          <p:nvPr/>
        </p:nvCxnSpPr>
        <p:spPr bwMode="auto">
          <a:xfrm>
            <a:off x="1028700" y="638482"/>
            <a:ext cx="11163300" cy="0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917" y="-360000"/>
            <a:ext cx="1361034" cy="1361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/>
          <p:cNvSpPr>
            <a:spLocks noGrp="1"/>
          </p:cNvSpPr>
          <p:nvPr>
            <p:ph type="body" idx="1"/>
          </p:nvPr>
        </p:nvSpPr>
        <p:spPr>
          <a:xfrm>
            <a:off x="609600" y="745490"/>
            <a:ext cx="5074285" cy="63944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8100000" scaled="1"/>
            <a:tileRect/>
          </a:gradFill>
          <a:ln w="5715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8100000" scaled="1"/>
              <a:tileRect/>
            </a:gradFill>
          </a:ln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x-none" altLang="zh-CN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设计思路与前向传播的过程</a:t>
            </a:r>
          </a:p>
        </p:txBody>
      </p:sp>
      <p:sp>
        <p:nvSpPr>
          <p:cNvPr id="11" name="矩形 10"/>
          <p:cNvSpPr/>
          <p:nvPr/>
        </p:nvSpPr>
        <p:spPr>
          <a:xfrm>
            <a:off x="1018129" y="60228"/>
            <a:ext cx="461610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tabLst>
                <a:tab pos="2778125" algn="l"/>
              </a:tabLst>
              <a:defRPr/>
            </a:pPr>
            <a:r>
              <a:rPr lang="x-none" altLang="zh-CN" sz="3200" b="1" kern="0" dirty="0">
                <a:gradFill flip="none" rotWithShape="1">
                  <a:gsLst>
                    <a:gs pos="0">
                      <a:srgbClr val="298CC5">
                        <a:lumMod val="75000"/>
                      </a:srgbClr>
                    </a:gs>
                    <a:gs pos="100000">
                      <a:srgbClr val="298CC5"/>
                    </a:gs>
                  </a:gsLst>
                  <a:lin ang="5400000" scaled="1"/>
                  <a:tileRect/>
                </a:gradFill>
                <a:latin typeface="Arial"/>
                <a:ea typeface="微软雅黑"/>
              </a:rPr>
              <a:t>LSTM</a:t>
            </a:r>
          </a:p>
        </p:txBody>
      </p:sp>
      <p:cxnSp>
        <p:nvCxnSpPr>
          <p:cNvPr id="12" name="直接连接符 11"/>
          <p:cNvCxnSpPr/>
          <p:nvPr/>
        </p:nvCxnSpPr>
        <p:spPr bwMode="auto">
          <a:xfrm>
            <a:off x="1028700" y="638482"/>
            <a:ext cx="11163300" cy="0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917" y="-360000"/>
            <a:ext cx="1361034" cy="13610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75765" y="1641964"/>
            <a:ext cx="77111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n-ea"/>
                <a:ea typeface="+mn-ea"/>
              </a:rPr>
              <a:t>1.</a:t>
            </a:r>
            <a:r>
              <a:rPr lang="x-none" altLang="en-US" dirty="0">
                <a:latin typeface="+mn-ea"/>
                <a:ea typeface="+mn-ea"/>
              </a:rPr>
              <a:t>RNN是想把所有信息都记住，不管是有用的信息还是没用的信息；</a:t>
            </a:r>
          </a:p>
          <a:p>
            <a:r>
              <a:rPr lang="x-none" altLang="en-US" dirty="0">
                <a:latin typeface="+mn-ea"/>
                <a:ea typeface="+mn-ea"/>
              </a:rPr>
              <a:t>2.LSTM：设计一个记忆细胞，具备选择性记忆功能，可以选择记忆重要信息，过滤掉噪声信息，减轻记忆负担。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73" y="2643619"/>
            <a:ext cx="5602538" cy="215897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5615" y="4977130"/>
            <a:ext cx="1118108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zh-CN"/>
              <a:t>RNN是重复单一的神经网络层，LSTM中的重复模块则包含四个交互的层，三个Sigmoid和一个tanh层。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x-none" altLang="zh-CN"/>
              <a:t>任何数乘以0都得0，这部分信息就会被剔除；</a:t>
            </a: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x-none" altLang="zh-CN"/>
              <a:t>任何数乘以1都得到它本身，这部分信息就会被保存。</a:t>
            </a:r>
          </a:p>
          <a:p>
            <a:pPr marL="0" indent="0">
              <a:buFont typeface="Arial" panose="02080604020202020204" pitchFamily="34" charset="0"/>
              <a:buNone/>
            </a:pPr>
            <a:r>
              <a:rPr lang="x-none" altLang="zh-CN"/>
              <a:t>sigmoid 用在了各种gate上，产生0~1之间的值，这个一般只有sigmoid最直接了，相当于要么是1则记住，要么是0则忘掉。</a:t>
            </a:r>
          </a:p>
          <a:p>
            <a:pPr marL="0" indent="0">
              <a:buFont typeface="Arial" panose="02080604020202020204" pitchFamily="34" charset="0"/>
              <a:buNone/>
            </a:pPr>
            <a:r>
              <a:rPr lang="x-none" altLang="zh-CN"/>
              <a:t>tanh 用在了状态和输出上，是对数据的处理，这个用其他激活函数或许也可以。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479" y="2643619"/>
            <a:ext cx="5087216" cy="1956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/>
          <p:cNvSpPr>
            <a:spLocks noGrp="1"/>
          </p:cNvSpPr>
          <p:nvPr>
            <p:ph type="body" idx="1"/>
          </p:nvPr>
        </p:nvSpPr>
        <p:spPr>
          <a:xfrm>
            <a:off x="609600" y="745490"/>
            <a:ext cx="5074285" cy="63944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8100000" scaled="1"/>
            <a:tileRect/>
          </a:gradFill>
          <a:ln w="5715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8100000" scaled="1"/>
              <a:tileRect/>
            </a:gradFill>
          </a:ln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x-none" altLang="zh-CN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设计思路与前向传播的过程</a:t>
            </a:r>
          </a:p>
        </p:txBody>
      </p:sp>
      <p:sp>
        <p:nvSpPr>
          <p:cNvPr id="11" name="矩形 10"/>
          <p:cNvSpPr/>
          <p:nvPr/>
        </p:nvSpPr>
        <p:spPr>
          <a:xfrm>
            <a:off x="1018129" y="60228"/>
            <a:ext cx="461610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tabLst>
                <a:tab pos="2778125" algn="l"/>
              </a:tabLst>
              <a:defRPr/>
            </a:pPr>
            <a:r>
              <a:rPr lang="x-none" altLang="zh-CN" sz="3200" b="1" kern="0" dirty="0">
                <a:gradFill flip="none" rotWithShape="1">
                  <a:gsLst>
                    <a:gs pos="0">
                      <a:srgbClr val="298CC5">
                        <a:lumMod val="75000"/>
                      </a:srgbClr>
                    </a:gs>
                    <a:gs pos="100000">
                      <a:srgbClr val="298CC5"/>
                    </a:gs>
                  </a:gsLst>
                  <a:lin ang="5400000" scaled="1"/>
                  <a:tileRect/>
                </a:gradFill>
                <a:latin typeface="Arial"/>
                <a:ea typeface="微软雅黑"/>
              </a:rPr>
              <a:t>LSTM</a:t>
            </a:r>
          </a:p>
        </p:txBody>
      </p:sp>
      <p:cxnSp>
        <p:nvCxnSpPr>
          <p:cNvPr id="12" name="直接连接符 11"/>
          <p:cNvCxnSpPr/>
          <p:nvPr/>
        </p:nvCxnSpPr>
        <p:spPr bwMode="auto">
          <a:xfrm>
            <a:off x="1028700" y="638482"/>
            <a:ext cx="11163300" cy="0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917" y="-360000"/>
            <a:ext cx="1361034" cy="13610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209926" y="5197016"/>
                <a:ext cx="547395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dirty="0"/>
                  <a:t>：</a:t>
                </a:r>
                <a:r>
                  <a:rPr lang="en-US" altLang="zh-CN" dirty="0"/>
                  <a:t>t-1</a:t>
                </a:r>
                <a:r>
                  <a:rPr lang="zh-CN" altLang="en-US" dirty="0"/>
                  <a:t>时刻的记忆细胞；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dirty="0"/>
                  <a:t>：</a:t>
                </a:r>
                <a:r>
                  <a:rPr lang="en-US" altLang="zh-CN" dirty="0"/>
                  <a:t>t-1</a:t>
                </a:r>
                <a:r>
                  <a:rPr lang="zh-CN" altLang="en-US" dirty="0"/>
                  <a:t>时刻的状态；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：</a:t>
                </a:r>
                <a:r>
                  <a:rPr lang="en-US" altLang="zh-CN" dirty="0"/>
                  <a:t>t</a:t>
                </a:r>
                <a:r>
                  <a:rPr lang="zh-CN" altLang="en-US" dirty="0"/>
                  <a:t>时刻新的记忆细胞；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：</a:t>
                </a:r>
                <a:r>
                  <a:rPr lang="en-US" altLang="zh-CN" dirty="0"/>
                  <a:t>t</a:t>
                </a:r>
                <a:r>
                  <a:rPr lang="zh-CN" altLang="en-US" dirty="0"/>
                  <a:t>时刻新的状态；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dirty="0"/>
                  <a:t>遗忘门；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dirty="0"/>
                  <a:t>更新门；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：输出门；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26" y="5197016"/>
                <a:ext cx="5473959" cy="923330"/>
              </a:xfrm>
              <a:prstGeom prst="rect">
                <a:avLst/>
              </a:prstGeom>
              <a:blipFill rotWithShape="1">
                <a:blip r:embed="rId4"/>
                <a:stretch>
                  <a:fillRect l="-7" t="-19" b="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23"/>
          <a:stretch>
            <a:fillRect/>
          </a:stretch>
        </p:blipFill>
        <p:spPr bwMode="auto">
          <a:xfrm>
            <a:off x="385665" y="1486632"/>
            <a:ext cx="4550228" cy="319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5775649" y="771873"/>
            <a:ext cx="6206425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1. </a:t>
            </a:r>
            <a:r>
              <a:rPr lang="zh-CN" altLang="en-US" sz="1600" dirty="0"/>
              <a:t>记忆细胞（</a:t>
            </a:r>
            <a:r>
              <a:rPr lang="en-US" altLang="zh-CN" sz="1600" dirty="0"/>
              <a:t>Memory Cell</a:t>
            </a:r>
            <a:r>
              <a:rPr lang="zh-CN" altLang="en-US" sz="1600" dirty="0"/>
              <a:t>）</a:t>
            </a:r>
          </a:p>
          <a:p>
            <a:r>
              <a:rPr lang="en-US" altLang="zh-CN" sz="1600" dirty="0"/>
              <a:t>LSTM</a:t>
            </a:r>
            <a:r>
              <a:rPr lang="zh-CN" altLang="en-US" sz="1600" dirty="0"/>
              <a:t>网络模型的核心是记忆细胞，它负责存储和传递信息。记忆细胞由一个线性单元和一个非线性单元组成。线性单元是一个简单的加法器，用于将上一时刻的记忆细胞和当前时刻的输入相加。非线性单元是一个</a:t>
            </a:r>
            <a:r>
              <a:rPr lang="en-US" altLang="zh-CN" sz="1600" dirty="0"/>
              <a:t>sigmoid</a:t>
            </a:r>
            <a:r>
              <a:rPr lang="zh-CN" altLang="en-US" sz="1600" dirty="0"/>
              <a:t>函数，用于控制信息的流动。</a:t>
            </a:r>
            <a:endParaRPr lang="en-US" altLang="zh-CN" sz="1600" dirty="0"/>
          </a:p>
          <a:p>
            <a:endParaRPr lang="zh-CN" altLang="en-US" sz="1600" dirty="0"/>
          </a:p>
          <a:p>
            <a:r>
              <a:rPr lang="en-US" altLang="zh-CN" sz="1600" dirty="0"/>
              <a:t>2. </a:t>
            </a:r>
            <a:r>
              <a:rPr lang="zh-CN" altLang="en-US" sz="1600" dirty="0"/>
              <a:t>输入门（</a:t>
            </a:r>
            <a:r>
              <a:rPr lang="en-US" altLang="zh-CN" sz="1600" dirty="0"/>
              <a:t>Input Gate</a:t>
            </a:r>
            <a:r>
              <a:rPr lang="zh-CN" altLang="en-US" sz="1600" dirty="0"/>
              <a:t>）</a:t>
            </a:r>
          </a:p>
          <a:p>
            <a:r>
              <a:rPr lang="zh-CN" altLang="en-US" sz="1600" dirty="0"/>
              <a:t>输入门用于控制信息的输入。它由一个</a:t>
            </a:r>
            <a:r>
              <a:rPr lang="en-US" altLang="zh-CN" sz="1600" dirty="0"/>
              <a:t>sigmoid</a:t>
            </a:r>
            <a:r>
              <a:rPr lang="zh-CN" altLang="en-US" sz="1600" dirty="0"/>
              <a:t>函数和一个点乘操作组成。</a:t>
            </a:r>
            <a:r>
              <a:rPr lang="en-US" altLang="zh-CN" sz="1600" dirty="0"/>
              <a:t>sigmoid</a:t>
            </a:r>
            <a:r>
              <a:rPr lang="zh-CN" altLang="en-US" sz="1600" dirty="0"/>
              <a:t>函数用于将输入的信息转化为</a:t>
            </a:r>
            <a:r>
              <a:rPr lang="en-US" altLang="zh-CN" sz="1600" dirty="0"/>
              <a:t>0~1</a:t>
            </a:r>
            <a:r>
              <a:rPr lang="zh-CN" altLang="en-US" sz="1600" dirty="0"/>
              <a:t>之间的值，点乘操作用于将输入的信息与</a:t>
            </a:r>
            <a:r>
              <a:rPr lang="en-US" altLang="zh-CN" sz="1600" dirty="0"/>
              <a:t>sigmoid</a:t>
            </a:r>
            <a:r>
              <a:rPr lang="zh-CN" altLang="en-US" sz="1600" dirty="0"/>
              <a:t>函数的输出相乘。输入门的输出将会被加入到记忆细胞中。</a:t>
            </a:r>
            <a:endParaRPr lang="en-US" altLang="zh-CN" sz="1600" dirty="0"/>
          </a:p>
          <a:p>
            <a:endParaRPr lang="zh-CN" altLang="en-US" sz="1600" dirty="0"/>
          </a:p>
          <a:p>
            <a:r>
              <a:rPr lang="en-US" altLang="zh-CN" sz="1600" dirty="0"/>
              <a:t>3. </a:t>
            </a:r>
            <a:r>
              <a:rPr lang="zh-CN" altLang="en-US" sz="1600" dirty="0"/>
              <a:t>遗忘门（</a:t>
            </a:r>
            <a:r>
              <a:rPr lang="en-US" altLang="zh-CN" sz="1600" dirty="0"/>
              <a:t>Forget Gate</a:t>
            </a:r>
            <a:r>
              <a:rPr lang="zh-CN" altLang="en-US" sz="1600" dirty="0"/>
              <a:t>）</a:t>
            </a:r>
          </a:p>
          <a:p>
            <a:r>
              <a:rPr lang="zh-CN" altLang="en-US" sz="1600" dirty="0"/>
              <a:t>遗忘门用于控制信息的遗忘。它由一个</a:t>
            </a:r>
            <a:r>
              <a:rPr lang="en-US" altLang="zh-CN" sz="1600" dirty="0"/>
              <a:t>sigmoid</a:t>
            </a:r>
            <a:r>
              <a:rPr lang="zh-CN" altLang="en-US" sz="1600" dirty="0"/>
              <a:t>函数和一个点乘操作组成。</a:t>
            </a:r>
            <a:r>
              <a:rPr lang="en-US" altLang="zh-CN" sz="1600" dirty="0"/>
              <a:t>sigmoid</a:t>
            </a:r>
            <a:r>
              <a:rPr lang="zh-CN" altLang="en-US" sz="1600" dirty="0"/>
              <a:t>函数用于将上一时刻的记忆细胞和当前时刻的输入转化为</a:t>
            </a:r>
            <a:r>
              <a:rPr lang="en-US" altLang="zh-CN" sz="1600" dirty="0"/>
              <a:t>0~1</a:t>
            </a:r>
            <a:r>
              <a:rPr lang="zh-CN" altLang="en-US" sz="1600" dirty="0"/>
              <a:t>之间的值，点乘操作用于将上一时刻的记忆细胞与</a:t>
            </a:r>
            <a:r>
              <a:rPr lang="en-US" altLang="zh-CN" sz="1600" dirty="0"/>
              <a:t>sigmoid</a:t>
            </a:r>
            <a:r>
              <a:rPr lang="zh-CN" altLang="en-US" sz="1600" dirty="0"/>
              <a:t>函数的输出相乘。遗忘门的输出将会被从记忆细胞中减去。</a:t>
            </a:r>
            <a:endParaRPr lang="en-US" altLang="zh-CN" sz="1600" dirty="0"/>
          </a:p>
          <a:p>
            <a:endParaRPr lang="zh-CN" altLang="en-US" sz="1600" dirty="0"/>
          </a:p>
          <a:p>
            <a:r>
              <a:rPr lang="en-US" altLang="zh-CN" sz="1600" dirty="0"/>
              <a:t>4. </a:t>
            </a:r>
            <a:r>
              <a:rPr lang="zh-CN" altLang="en-US" sz="1600" dirty="0"/>
              <a:t>输出门（</a:t>
            </a:r>
            <a:r>
              <a:rPr lang="en-US" altLang="zh-CN" sz="1600" dirty="0"/>
              <a:t>Output Gate</a:t>
            </a:r>
            <a:r>
              <a:rPr lang="zh-CN" altLang="en-US" sz="1600" dirty="0"/>
              <a:t>）</a:t>
            </a:r>
          </a:p>
          <a:p>
            <a:r>
              <a:rPr lang="zh-CN" altLang="en-US" sz="1600" dirty="0"/>
              <a:t>输出门用于控制信息的输出。它由一个</a:t>
            </a:r>
            <a:r>
              <a:rPr lang="en-US" altLang="zh-CN" sz="1600" dirty="0"/>
              <a:t>sigmoid</a:t>
            </a:r>
            <a:r>
              <a:rPr lang="zh-CN" altLang="en-US" sz="1600" dirty="0"/>
              <a:t>函数和一个点乘操作组成。</a:t>
            </a:r>
            <a:r>
              <a:rPr lang="en-US" altLang="zh-CN" sz="1600" dirty="0"/>
              <a:t>sigmoid</a:t>
            </a:r>
            <a:r>
              <a:rPr lang="zh-CN" altLang="en-US" sz="1600" dirty="0"/>
              <a:t>函数用于将当前时刻的记忆细胞和当前时刻的输入转化为</a:t>
            </a:r>
            <a:r>
              <a:rPr lang="en-US" altLang="zh-CN" sz="1600" dirty="0"/>
              <a:t>0~1</a:t>
            </a:r>
            <a:r>
              <a:rPr lang="zh-CN" altLang="en-US" sz="1600" dirty="0"/>
              <a:t>之间的值，点乘操作用于将当前时刻的记忆细胞与</a:t>
            </a:r>
            <a:r>
              <a:rPr lang="en-US" altLang="zh-CN" sz="1600" dirty="0"/>
              <a:t>sigmoid</a:t>
            </a:r>
            <a:r>
              <a:rPr lang="zh-CN" altLang="en-US" sz="1600" dirty="0"/>
              <a:t>函数的输出相乘。输出门的输出将会被作为当前时刻的输出。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/>
          <p:cNvSpPr>
            <a:spLocks noGrp="1"/>
          </p:cNvSpPr>
          <p:nvPr>
            <p:ph type="body" idx="1"/>
          </p:nvPr>
        </p:nvSpPr>
        <p:spPr>
          <a:xfrm>
            <a:off x="609600" y="745490"/>
            <a:ext cx="5074285" cy="63944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8100000" scaled="1"/>
            <a:tileRect/>
          </a:gradFill>
          <a:ln w="5715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8100000" scaled="1"/>
              <a:tileRect/>
            </a:gradFill>
          </a:ln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x-none" altLang="zh-CN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设计思路与前向传播的过程</a:t>
            </a:r>
          </a:p>
        </p:txBody>
      </p:sp>
      <p:sp>
        <p:nvSpPr>
          <p:cNvPr id="11" name="矩形 10"/>
          <p:cNvSpPr/>
          <p:nvPr/>
        </p:nvSpPr>
        <p:spPr>
          <a:xfrm>
            <a:off x="1018129" y="60228"/>
            <a:ext cx="461610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tabLst>
                <a:tab pos="2778125" algn="l"/>
              </a:tabLst>
              <a:defRPr/>
            </a:pPr>
            <a:r>
              <a:rPr lang="x-none" altLang="zh-CN" sz="3200" b="1" kern="0" dirty="0">
                <a:gradFill flip="none" rotWithShape="1">
                  <a:gsLst>
                    <a:gs pos="0">
                      <a:srgbClr val="298CC5">
                        <a:lumMod val="75000"/>
                      </a:srgbClr>
                    </a:gs>
                    <a:gs pos="100000">
                      <a:srgbClr val="298CC5"/>
                    </a:gs>
                  </a:gsLst>
                  <a:lin ang="5400000" scaled="1"/>
                  <a:tileRect/>
                </a:gradFill>
                <a:latin typeface="Arial"/>
                <a:ea typeface="微软雅黑"/>
              </a:rPr>
              <a:t>LSTM</a:t>
            </a:r>
          </a:p>
        </p:txBody>
      </p:sp>
      <p:cxnSp>
        <p:nvCxnSpPr>
          <p:cNvPr id="12" name="直接连接符 11"/>
          <p:cNvCxnSpPr/>
          <p:nvPr/>
        </p:nvCxnSpPr>
        <p:spPr bwMode="auto">
          <a:xfrm>
            <a:off x="1028700" y="638482"/>
            <a:ext cx="11163300" cy="0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917" y="-360000"/>
            <a:ext cx="1361034" cy="13610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23"/>
          <a:stretch>
            <a:fillRect/>
          </a:stretch>
        </p:blipFill>
        <p:spPr bwMode="auto">
          <a:xfrm>
            <a:off x="385665" y="1486632"/>
            <a:ext cx="4550228" cy="319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795913" y="745490"/>
                <a:ext cx="4313853" cy="23753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𝑥𝑓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h𝑓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𝑦h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913" y="745490"/>
                <a:ext cx="4313853" cy="2375394"/>
              </a:xfrm>
              <a:prstGeom prst="rect">
                <a:avLst/>
              </a:prstGeom>
              <a:blipFill rotWithShape="1">
                <a:blip r:embed="rId5"/>
                <a:stretch>
                  <a:fillRect l="-6" r="13" b="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2170" y="3927756"/>
            <a:ext cx="7010303" cy="24588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/>
          <p:cNvSpPr>
            <a:spLocks noGrp="1"/>
          </p:cNvSpPr>
          <p:nvPr>
            <p:ph type="body" idx="1"/>
          </p:nvPr>
        </p:nvSpPr>
        <p:spPr>
          <a:xfrm>
            <a:off x="609600" y="745490"/>
            <a:ext cx="4137660" cy="63944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8100000" scaled="1"/>
            <a:tileRect/>
          </a:gradFill>
          <a:ln w="5715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8100000" scaled="1"/>
              <a:tileRect/>
            </a:gradFill>
          </a:ln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x-none" altLang="zh-CN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结合例子理解LSTM</a:t>
            </a:r>
          </a:p>
        </p:txBody>
      </p:sp>
      <p:sp>
        <p:nvSpPr>
          <p:cNvPr id="11" name="矩形 10"/>
          <p:cNvSpPr/>
          <p:nvPr/>
        </p:nvSpPr>
        <p:spPr>
          <a:xfrm>
            <a:off x="1018129" y="60228"/>
            <a:ext cx="461610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tabLst>
                <a:tab pos="2778125" algn="l"/>
              </a:tabLst>
              <a:defRPr/>
            </a:pPr>
            <a:r>
              <a:rPr lang="x-none" altLang="zh-CN" sz="3200" b="1" kern="0" dirty="0">
                <a:gradFill flip="none" rotWithShape="1">
                  <a:gsLst>
                    <a:gs pos="0">
                      <a:srgbClr val="298CC5">
                        <a:lumMod val="75000"/>
                      </a:srgbClr>
                    </a:gs>
                    <a:gs pos="100000">
                      <a:srgbClr val="298CC5"/>
                    </a:gs>
                  </a:gsLst>
                  <a:lin ang="5400000" scaled="1"/>
                  <a:tileRect/>
                </a:gradFill>
                <a:latin typeface="Arial"/>
                <a:ea typeface="微软雅黑"/>
              </a:rPr>
              <a:t>LSTM</a:t>
            </a:r>
          </a:p>
        </p:txBody>
      </p:sp>
      <p:cxnSp>
        <p:nvCxnSpPr>
          <p:cNvPr id="12" name="直接连接符 11"/>
          <p:cNvCxnSpPr/>
          <p:nvPr/>
        </p:nvCxnSpPr>
        <p:spPr bwMode="auto">
          <a:xfrm>
            <a:off x="1028700" y="638482"/>
            <a:ext cx="11163300" cy="0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917" y="-360000"/>
            <a:ext cx="1361034" cy="13610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23"/>
          <a:stretch>
            <a:fillRect/>
          </a:stretch>
        </p:blipFill>
        <p:spPr bwMode="auto">
          <a:xfrm>
            <a:off x="385665" y="1486632"/>
            <a:ext cx="4550228" cy="319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8830" y="794031"/>
            <a:ext cx="7010303" cy="24588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5028565" y="3428365"/>
                <a:ext cx="6835775" cy="160337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x-none" altLang="en-US">
                    <a:latin typeface="DejaVu Math TeX Gyre" panose="02000503000000000000" charset="0"/>
                    <a:cs typeface="DejaVu Math TeX Gyre" panose="02000503000000000000" charset="0"/>
                  </a:rPr>
                  <a:t>：考完高数之后的记忆；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h</m:t>
                        </m:r>
                      </m:e>
                      <m:sub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𝑡</m:t>
                        </m:r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x-none" altLang="en-US">
                    <a:latin typeface="DejaVu Math TeX Gyre" panose="02000503000000000000" charset="0"/>
                    <a:cs typeface="DejaVu Math TeX Gyre" panose="02000503000000000000" charset="0"/>
                  </a:rPr>
                  <a:t>：考完高数之后的状态或者说考完高数之后拥有的能力</a:t>
                </a:r>
              </a:p>
              <a:p>
                <a:endParaRPr lang="x-none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x-none" altLang="en-US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：复习完线代之后的记忆；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h</m:t>
                        </m:r>
                      </m:e>
                      <m:sub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x-none" altLang="en-US">
                    <a:latin typeface="DejaVu Math TeX Gyre" panose="02000503000000000000" charset="0"/>
                    <a:cs typeface="DejaVu Math TeX Gyre" panose="02000503000000000000" charset="0"/>
                    <a:sym typeface="+mn-ea"/>
                  </a:rPr>
                  <a:t>：考完线代之后的状态</a:t>
                </a:r>
                <a:endParaRPr lang="x-none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565" y="3428365"/>
                <a:ext cx="6835775" cy="16033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18129" y="60228"/>
            <a:ext cx="461610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tabLst>
                <a:tab pos="2778125" algn="l"/>
              </a:tabLst>
              <a:defRPr/>
            </a:pPr>
            <a:r>
              <a:rPr lang="x-none" altLang="zh-CN" sz="3200" b="1" kern="0" dirty="0">
                <a:gradFill flip="none" rotWithShape="1">
                  <a:gsLst>
                    <a:gs pos="0">
                      <a:srgbClr val="298CC5">
                        <a:lumMod val="75000"/>
                      </a:srgbClr>
                    </a:gs>
                    <a:gs pos="100000">
                      <a:srgbClr val="298CC5"/>
                    </a:gs>
                  </a:gsLst>
                  <a:lin ang="5400000" scaled="1"/>
                  <a:tileRect/>
                </a:gradFill>
                <a:latin typeface="Arial"/>
                <a:ea typeface="微软雅黑"/>
              </a:rPr>
              <a:t>LSTM----缓解梯度消失</a:t>
            </a:r>
          </a:p>
        </p:txBody>
      </p:sp>
      <p:cxnSp>
        <p:nvCxnSpPr>
          <p:cNvPr id="12" name="直接连接符 11"/>
          <p:cNvCxnSpPr/>
          <p:nvPr/>
        </p:nvCxnSpPr>
        <p:spPr bwMode="auto">
          <a:xfrm>
            <a:off x="1028700" y="638482"/>
            <a:ext cx="11163300" cy="0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917" y="-360000"/>
            <a:ext cx="1361034" cy="1361034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23"/>
          <a:stretch>
            <a:fillRect/>
          </a:stretch>
        </p:blipFill>
        <p:spPr bwMode="auto">
          <a:xfrm>
            <a:off x="231995" y="698597"/>
            <a:ext cx="4550228" cy="319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9495" y="698500"/>
            <a:ext cx="5352415" cy="34137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470" y="4172866"/>
            <a:ext cx="7010303" cy="24588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1018129" y="60228"/>
            <a:ext cx="46161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tabLst>
                <a:tab pos="2778125" algn="l"/>
              </a:tabLst>
              <a:defRPr/>
            </a:pPr>
            <a:r>
              <a:rPr lang="en-US" altLang="zh-CN" sz="3200" b="1" kern="0" dirty="0">
                <a:gradFill flip="none" rotWithShape="1">
                  <a:gsLst>
                    <a:gs pos="0">
                      <a:srgbClr val="298CC5">
                        <a:lumMod val="75000"/>
                      </a:srgbClr>
                    </a:gs>
                    <a:gs pos="100000">
                      <a:srgbClr val="298CC5"/>
                    </a:gs>
                  </a:gsLst>
                  <a:lin ang="5400000" scaled="1"/>
                  <a:tileRect/>
                </a:gradFill>
                <a:latin typeface="Arial"/>
                <a:ea typeface="微软雅黑"/>
              </a:rPr>
              <a:t>GRU</a:t>
            </a:r>
            <a:endParaRPr lang="zh-CN" altLang="en-US" sz="3200" b="1" kern="0" dirty="0">
              <a:gradFill flip="none" rotWithShape="1">
                <a:gsLst>
                  <a:gs pos="0">
                    <a:srgbClr val="298CC5">
                      <a:lumMod val="75000"/>
                    </a:srgbClr>
                  </a:gs>
                  <a:gs pos="100000">
                    <a:srgbClr val="298CC5"/>
                  </a:gs>
                </a:gsLst>
                <a:lin ang="5400000" scaled="1"/>
                <a:tileRect/>
              </a:gradFill>
              <a:latin typeface="Arial"/>
              <a:ea typeface="微软雅黑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10196" y="1911391"/>
            <a:ext cx="865385" cy="865385"/>
            <a:chOff x="2032562" y="1421394"/>
            <a:chExt cx="865385" cy="865385"/>
          </a:xfrm>
        </p:grpSpPr>
        <p:sp>
          <p:nvSpPr>
            <p:cNvPr id="54" name="菱形 53"/>
            <p:cNvSpPr/>
            <p:nvPr/>
          </p:nvSpPr>
          <p:spPr>
            <a:xfrm>
              <a:off x="2032562" y="1421394"/>
              <a:ext cx="865385" cy="865385"/>
            </a:xfrm>
            <a:prstGeom prst="diamond">
              <a:avLst/>
            </a:prstGeom>
            <a:gradFill flip="none" rotWithShape="1">
              <a:gsLst>
                <a:gs pos="0">
                  <a:srgbClr val="298CC5">
                    <a:lumMod val="72000"/>
                  </a:srgbClr>
                </a:gs>
                <a:gs pos="100000">
                  <a:srgbClr val="298CC5"/>
                </a:gs>
              </a:gsLst>
              <a:lin ang="8100000" scaled="1"/>
              <a:tileRect/>
            </a:gradFill>
            <a:ln w="95250" cap="flat" cmpd="sng" algn="ctr">
              <a:gradFill flip="none" rotWithShape="1">
                <a:gsLst>
                  <a:gs pos="0">
                    <a:srgbClr val="298CC5"/>
                  </a:gs>
                  <a:gs pos="100000">
                    <a:srgbClr val="298CC5">
                      <a:lumMod val="75000"/>
                    </a:srgbClr>
                  </a:gs>
                </a:gsLst>
                <a:lin ang="8100000" scaled="1"/>
                <a:tileRect/>
              </a:gradFill>
              <a:prstDash val="solid"/>
              <a:miter lim="800000"/>
            </a:ln>
            <a:effectLst>
              <a:outerShdw blurRad="381000" dist="38100" dir="8100000" algn="t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2158172" y="1586273"/>
              <a:ext cx="647935" cy="4924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18900000" scaled="1"/>
                  </a:gra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2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89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63" name="文本框 7"/>
          <p:cNvSpPr txBox="1"/>
          <p:nvPr/>
        </p:nvSpPr>
        <p:spPr>
          <a:xfrm>
            <a:off x="2052652" y="2076270"/>
            <a:ext cx="431958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x-none" altLang="zh-CN" sz="3200" b="1" kern="0" dirty="0">
                <a:gradFill flip="none" rotWithShape="1">
                  <a:gsLst>
                    <a:gs pos="0">
                      <a:prstClr val="black"/>
                    </a:gs>
                    <a:gs pos="100000">
                      <a:srgbClr val="595959"/>
                    </a:gs>
                  </a:gsLst>
                  <a:lin ang="5400000" scaled="1"/>
                  <a:tileRect/>
                </a:gradFill>
                <a:latin typeface="Arial"/>
                <a:ea typeface="微软雅黑"/>
              </a:rPr>
              <a:t>对比LSTM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10196" y="4285315"/>
            <a:ext cx="865385" cy="865385"/>
            <a:chOff x="2032562" y="3805648"/>
            <a:chExt cx="865385" cy="865385"/>
          </a:xfrm>
        </p:grpSpPr>
        <p:sp>
          <p:nvSpPr>
            <p:cNvPr id="67" name="菱形 66"/>
            <p:cNvSpPr/>
            <p:nvPr/>
          </p:nvSpPr>
          <p:spPr>
            <a:xfrm>
              <a:off x="2032562" y="3805648"/>
              <a:ext cx="865385" cy="865385"/>
            </a:xfrm>
            <a:prstGeom prst="diamond">
              <a:avLst/>
            </a:prstGeom>
            <a:gradFill flip="none" rotWithShape="1">
              <a:gsLst>
                <a:gs pos="0">
                  <a:srgbClr val="298CC5">
                    <a:lumMod val="72000"/>
                  </a:srgbClr>
                </a:gs>
                <a:gs pos="100000">
                  <a:srgbClr val="298CC5"/>
                </a:gs>
              </a:gsLst>
              <a:lin ang="8100000" scaled="1"/>
              <a:tileRect/>
            </a:gradFill>
            <a:ln w="95250" cap="flat" cmpd="sng" algn="ctr">
              <a:gradFill flip="none" rotWithShape="1">
                <a:gsLst>
                  <a:gs pos="0">
                    <a:srgbClr val="298CC5"/>
                  </a:gs>
                  <a:gs pos="100000">
                    <a:srgbClr val="298CC5">
                      <a:lumMod val="75000"/>
                    </a:srgbClr>
                  </a:gs>
                </a:gsLst>
                <a:lin ang="8100000" scaled="1"/>
                <a:tileRect/>
              </a:gradFill>
              <a:prstDash val="solid"/>
              <a:miter lim="800000"/>
            </a:ln>
            <a:effectLst>
              <a:outerShdw blurRad="381000" dist="38100" dir="8100000" algn="ctr" rotWithShape="0">
                <a:srgbClr val="000000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2139910" y="3992118"/>
              <a:ext cx="647935" cy="4924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18900000" scaled="1"/>
                  </a:gra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2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89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10196" y="3088015"/>
            <a:ext cx="865385" cy="865385"/>
            <a:chOff x="2032562" y="2613521"/>
            <a:chExt cx="865385" cy="865385"/>
          </a:xfrm>
        </p:grpSpPr>
        <p:sp>
          <p:nvSpPr>
            <p:cNvPr id="74" name="菱形 73"/>
            <p:cNvSpPr/>
            <p:nvPr/>
          </p:nvSpPr>
          <p:spPr>
            <a:xfrm>
              <a:off x="2032562" y="2613521"/>
              <a:ext cx="865385" cy="865385"/>
            </a:xfrm>
            <a:prstGeom prst="diamond">
              <a:avLst/>
            </a:prstGeom>
            <a:gradFill flip="none" rotWithShape="1">
              <a:gsLst>
                <a:gs pos="0">
                  <a:srgbClr val="298CC5">
                    <a:lumMod val="72000"/>
                  </a:srgbClr>
                </a:gs>
                <a:gs pos="100000">
                  <a:srgbClr val="298CC5"/>
                </a:gs>
              </a:gsLst>
              <a:lin ang="8100000" scaled="1"/>
              <a:tileRect/>
            </a:gradFill>
            <a:ln w="95250" cap="flat" cmpd="sng" algn="ctr">
              <a:gradFill flip="none" rotWithShape="1">
                <a:gsLst>
                  <a:gs pos="0">
                    <a:srgbClr val="298CC5"/>
                  </a:gs>
                  <a:gs pos="100000">
                    <a:srgbClr val="298CC5">
                      <a:lumMod val="75000"/>
                    </a:srgbClr>
                  </a:gs>
                </a:gsLst>
                <a:lin ang="8100000" scaled="1"/>
                <a:tileRect/>
              </a:gradFill>
              <a:prstDash val="solid"/>
              <a:miter lim="800000"/>
            </a:ln>
            <a:effectLst>
              <a:outerShdw blurRad="381000" dist="38100" dir="8100000" algn="t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2141286" y="2799991"/>
              <a:ext cx="647935" cy="4924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18900000" scaled="1"/>
                  </a:gra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2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89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cxnSp>
        <p:nvCxnSpPr>
          <p:cNvPr id="15" name="直接连接符 14"/>
          <p:cNvCxnSpPr/>
          <p:nvPr/>
        </p:nvCxnSpPr>
        <p:spPr bwMode="auto">
          <a:xfrm>
            <a:off x="1028700" y="638482"/>
            <a:ext cx="11163300" cy="0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917" y="-360000"/>
            <a:ext cx="1361034" cy="1361034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2052652" y="3183075"/>
            <a:ext cx="431958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x-none" altLang="zh-CN" sz="3200" b="1" kern="0" dirty="0">
                <a:gradFill flip="none" rotWithShape="1">
                  <a:gsLst>
                    <a:gs pos="0">
                      <a:prstClr val="black"/>
                    </a:gs>
                    <a:gs pos="100000">
                      <a:srgbClr val="595959"/>
                    </a:gs>
                  </a:gsLst>
                  <a:lin ang="5400000" scaled="1"/>
                  <a:tileRect/>
                </a:gradFill>
                <a:latin typeface="Arial"/>
                <a:ea typeface="微软雅黑"/>
              </a:rPr>
              <a:t>举例理解GRU</a:t>
            </a:r>
          </a:p>
        </p:txBody>
      </p:sp>
      <p:sp>
        <p:nvSpPr>
          <p:cNvPr id="6" name="文本框 7"/>
          <p:cNvSpPr txBox="1"/>
          <p:nvPr/>
        </p:nvSpPr>
        <p:spPr>
          <a:xfrm>
            <a:off x="2052652" y="4426405"/>
            <a:ext cx="431958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x-none" altLang="zh-CN" sz="3200" b="1" kern="0" dirty="0">
                <a:gradFill flip="none" rotWithShape="1">
                  <a:gsLst>
                    <a:gs pos="0">
                      <a:prstClr val="black"/>
                    </a:gs>
                    <a:gs pos="100000">
                      <a:srgbClr val="595959"/>
                    </a:gs>
                  </a:gsLst>
                  <a:lin ang="5400000" scaled="1"/>
                  <a:tileRect/>
                </a:gradFill>
                <a:latin typeface="Arial"/>
                <a:ea typeface="微软雅黑"/>
              </a:rPr>
              <a:t>缓解梯度消失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1018129" y="60228"/>
            <a:ext cx="461610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tabLst>
                <a:tab pos="2778125" algn="l"/>
              </a:tabLst>
              <a:defRPr/>
            </a:pPr>
            <a:r>
              <a:rPr lang="zh-CN" altLang="en-US" sz="3200" b="1" kern="0" dirty="0">
                <a:gradFill flip="none" rotWithShape="1">
                  <a:gsLst>
                    <a:gs pos="0">
                      <a:srgbClr val="298CC5">
                        <a:lumMod val="75000"/>
                      </a:srgbClr>
                    </a:gs>
                    <a:gs pos="100000">
                      <a:srgbClr val="298CC5"/>
                    </a:gs>
                  </a:gsLst>
                  <a:lin ang="5400000" scaled="1"/>
                  <a:tileRect/>
                </a:gradFill>
                <a:latin typeface="Arial"/>
                <a:ea typeface="微软雅黑"/>
              </a:rPr>
              <a:t>大纲</a:t>
            </a:r>
            <a:endParaRPr lang="x-none" altLang="zh-CN" sz="3200" b="1" kern="0" dirty="0">
              <a:gradFill flip="none" rotWithShape="1">
                <a:gsLst>
                  <a:gs pos="0">
                    <a:srgbClr val="298CC5">
                      <a:lumMod val="75000"/>
                    </a:srgbClr>
                  </a:gs>
                  <a:gs pos="100000">
                    <a:srgbClr val="298CC5"/>
                  </a:gs>
                </a:gsLst>
                <a:lin ang="5400000" scaled="1"/>
                <a:tileRect/>
              </a:gradFill>
              <a:latin typeface="Arial"/>
              <a:ea typeface="微软雅黑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10196" y="1911391"/>
            <a:ext cx="865385" cy="865385"/>
            <a:chOff x="2032562" y="1421394"/>
            <a:chExt cx="865385" cy="865385"/>
          </a:xfrm>
        </p:grpSpPr>
        <p:sp>
          <p:nvSpPr>
            <p:cNvPr id="54" name="菱形 53"/>
            <p:cNvSpPr/>
            <p:nvPr/>
          </p:nvSpPr>
          <p:spPr>
            <a:xfrm>
              <a:off x="2032562" y="1421394"/>
              <a:ext cx="865385" cy="865385"/>
            </a:xfrm>
            <a:prstGeom prst="diamond">
              <a:avLst/>
            </a:prstGeom>
            <a:gradFill flip="none" rotWithShape="1">
              <a:gsLst>
                <a:gs pos="0">
                  <a:srgbClr val="298CC5">
                    <a:lumMod val="72000"/>
                  </a:srgbClr>
                </a:gs>
                <a:gs pos="100000">
                  <a:srgbClr val="298CC5"/>
                </a:gs>
              </a:gsLst>
              <a:lin ang="8100000" scaled="1"/>
              <a:tileRect/>
            </a:gradFill>
            <a:ln w="95250" cap="flat" cmpd="sng" algn="ctr">
              <a:gradFill flip="none" rotWithShape="1">
                <a:gsLst>
                  <a:gs pos="0">
                    <a:srgbClr val="298CC5"/>
                  </a:gs>
                  <a:gs pos="100000">
                    <a:srgbClr val="298CC5">
                      <a:lumMod val="75000"/>
                    </a:srgbClr>
                  </a:gs>
                </a:gsLst>
                <a:lin ang="8100000" scaled="1"/>
                <a:tileRect/>
              </a:gradFill>
              <a:prstDash val="solid"/>
              <a:miter lim="800000"/>
            </a:ln>
            <a:effectLst>
              <a:outerShdw blurRad="381000" dist="38100" dir="8100000" algn="t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2158172" y="1586273"/>
              <a:ext cx="647935" cy="4924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18900000" scaled="1"/>
                  </a:gra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2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89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63" name="文本框 7"/>
          <p:cNvSpPr txBox="1"/>
          <p:nvPr/>
        </p:nvSpPr>
        <p:spPr>
          <a:xfrm>
            <a:off x="2052652" y="2076270"/>
            <a:ext cx="6326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x-none" altLang="zh-CN" sz="3200" b="1" kern="0" dirty="0">
                <a:gradFill flip="none" rotWithShape="1">
                  <a:gsLst>
                    <a:gs pos="0">
                      <a:prstClr val="black"/>
                    </a:gs>
                    <a:gs pos="100000">
                      <a:srgbClr val="595959"/>
                    </a:gs>
                  </a:gsLst>
                  <a:lin ang="5400000" scaled="1"/>
                  <a:tileRect/>
                </a:gradFill>
                <a:latin typeface="Arial"/>
                <a:ea typeface="微软雅黑"/>
              </a:rPr>
              <a:t>RNN</a:t>
            </a:r>
            <a:r>
              <a:rPr lang="en-US" altLang="zh-CN" sz="3200" b="1" kern="0" dirty="0">
                <a:gradFill flip="none" rotWithShape="1">
                  <a:gsLst>
                    <a:gs pos="0">
                      <a:prstClr val="black"/>
                    </a:gs>
                    <a:gs pos="100000">
                      <a:srgbClr val="595959"/>
                    </a:gs>
                  </a:gsLst>
                  <a:lin ang="5400000" scaled="1"/>
                  <a:tileRect/>
                </a:gradFill>
                <a:latin typeface="Arial"/>
                <a:ea typeface="微软雅黑"/>
              </a:rPr>
              <a:t>[Recurrent Neural Network]</a:t>
            </a:r>
            <a:endParaRPr lang="x-none" altLang="zh-CN" sz="3200" b="1" kern="0" dirty="0">
              <a:gradFill flip="none" rotWithShape="1">
                <a:gsLst>
                  <a:gs pos="0">
                    <a:prstClr val="black"/>
                  </a:gs>
                  <a:gs pos="100000">
                    <a:srgbClr val="595959"/>
                  </a:gs>
                </a:gsLst>
                <a:lin ang="5400000" scaled="1"/>
                <a:tileRect/>
              </a:gradFill>
              <a:latin typeface="Arial"/>
              <a:ea typeface="微软雅黑"/>
            </a:endParaRPr>
          </a:p>
        </p:txBody>
      </p:sp>
      <p:sp>
        <p:nvSpPr>
          <p:cNvPr id="66" name="文本框 7"/>
          <p:cNvSpPr txBox="1"/>
          <p:nvPr/>
        </p:nvSpPr>
        <p:spPr>
          <a:xfrm>
            <a:off x="2070914" y="3259679"/>
            <a:ext cx="6727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kern="0" dirty="0">
                <a:gradFill flip="none" rotWithShape="1">
                  <a:gsLst>
                    <a:gs pos="0">
                      <a:prstClr val="black"/>
                    </a:gs>
                    <a:gs pos="100000">
                      <a:srgbClr val="595959"/>
                    </a:gs>
                  </a:gsLst>
                  <a:lin ang="5400000" scaled="1"/>
                  <a:tileRect/>
                </a:gradFill>
                <a:latin typeface="Arial"/>
                <a:ea typeface="微软雅黑"/>
              </a:rPr>
              <a:t>LSTM[Long Short-Term Memory]</a:t>
            </a:r>
            <a:endParaRPr lang="zh-CN" altLang="en-US" sz="3200" b="1" kern="0" dirty="0">
              <a:gradFill flip="none" rotWithShape="1">
                <a:gsLst>
                  <a:gs pos="0">
                    <a:prstClr val="black"/>
                  </a:gs>
                  <a:gs pos="100000">
                    <a:srgbClr val="595959"/>
                  </a:gs>
                </a:gsLst>
                <a:lin ang="5400000" scaled="1"/>
                <a:tileRect/>
              </a:gradFill>
              <a:latin typeface="Arial"/>
              <a:ea typeface="微软雅黑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10196" y="4285315"/>
            <a:ext cx="865385" cy="865385"/>
            <a:chOff x="2032562" y="3805648"/>
            <a:chExt cx="865385" cy="865385"/>
          </a:xfrm>
        </p:grpSpPr>
        <p:sp>
          <p:nvSpPr>
            <p:cNvPr id="67" name="菱形 66"/>
            <p:cNvSpPr/>
            <p:nvPr/>
          </p:nvSpPr>
          <p:spPr>
            <a:xfrm>
              <a:off x="2032562" y="3805648"/>
              <a:ext cx="865385" cy="865385"/>
            </a:xfrm>
            <a:prstGeom prst="diamond">
              <a:avLst/>
            </a:prstGeom>
            <a:gradFill flip="none" rotWithShape="1">
              <a:gsLst>
                <a:gs pos="0">
                  <a:srgbClr val="298CC5">
                    <a:lumMod val="72000"/>
                  </a:srgbClr>
                </a:gs>
                <a:gs pos="100000">
                  <a:srgbClr val="298CC5"/>
                </a:gs>
              </a:gsLst>
              <a:lin ang="8100000" scaled="1"/>
              <a:tileRect/>
            </a:gradFill>
            <a:ln w="95250" cap="flat" cmpd="sng" algn="ctr">
              <a:gradFill flip="none" rotWithShape="1">
                <a:gsLst>
                  <a:gs pos="0">
                    <a:srgbClr val="298CC5"/>
                  </a:gs>
                  <a:gs pos="100000">
                    <a:srgbClr val="298CC5">
                      <a:lumMod val="75000"/>
                    </a:srgbClr>
                  </a:gs>
                </a:gsLst>
                <a:lin ang="8100000" scaled="1"/>
                <a:tileRect/>
              </a:gradFill>
              <a:prstDash val="solid"/>
              <a:miter lim="800000"/>
            </a:ln>
            <a:effectLst>
              <a:outerShdw blurRad="381000" dist="38100" dir="8100000" algn="ctr" rotWithShape="0">
                <a:srgbClr val="000000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2139910" y="3992118"/>
              <a:ext cx="647935" cy="4924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18900000" scaled="1"/>
                  </a:gra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2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89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69" name="文本框 7"/>
          <p:cNvSpPr txBox="1"/>
          <p:nvPr/>
        </p:nvSpPr>
        <p:spPr>
          <a:xfrm>
            <a:off x="2052652" y="4470448"/>
            <a:ext cx="5526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kern="0" dirty="0">
                <a:gradFill flip="none" rotWithShape="1">
                  <a:gsLst>
                    <a:gs pos="0">
                      <a:prstClr val="black"/>
                    </a:gs>
                    <a:gs pos="100000">
                      <a:srgbClr val="595959"/>
                    </a:gs>
                  </a:gsLst>
                  <a:lin ang="5400000" scaled="1"/>
                  <a:tileRect/>
                </a:gradFill>
                <a:latin typeface="Arial"/>
                <a:ea typeface="微软雅黑"/>
              </a:rPr>
              <a:t>GRU[Gate Recurrent Unit]</a:t>
            </a:r>
            <a:endParaRPr lang="x-none" altLang="zh-CN" sz="3200" b="1" kern="0" dirty="0">
              <a:gradFill flip="none" rotWithShape="1">
                <a:gsLst>
                  <a:gs pos="0">
                    <a:prstClr val="black"/>
                  </a:gs>
                  <a:gs pos="100000">
                    <a:srgbClr val="595959"/>
                  </a:gs>
                </a:gsLst>
                <a:lin ang="5400000" scaled="1"/>
                <a:tileRect/>
              </a:gradFill>
              <a:latin typeface="Arial"/>
              <a:ea typeface="微软雅黑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10196" y="3088015"/>
            <a:ext cx="865385" cy="865385"/>
            <a:chOff x="2032562" y="2613521"/>
            <a:chExt cx="865385" cy="865385"/>
          </a:xfrm>
        </p:grpSpPr>
        <p:sp>
          <p:nvSpPr>
            <p:cNvPr id="74" name="菱形 73"/>
            <p:cNvSpPr/>
            <p:nvPr/>
          </p:nvSpPr>
          <p:spPr>
            <a:xfrm>
              <a:off x="2032562" y="2613521"/>
              <a:ext cx="865385" cy="865385"/>
            </a:xfrm>
            <a:prstGeom prst="diamond">
              <a:avLst/>
            </a:prstGeom>
            <a:gradFill flip="none" rotWithShape="1">
              <a:gsLst>
                <a:gs pos="0">
                  <a:srgbClr val="298CC5">
                    <a:lumMod val="72000"/>
                  </a:srgbClr>
                </a:gs>
                <a:gs pos="100000">
                  <a:srgbClr val="298CC5"/>
                </a:gs>
              </a:gsLst>
              <a:lin ang="8100000" scaled="1"/>
              <a:tileRect/>
            </a:gradFill>
            <a:ln w="95250" cap="flat" cmpd="sng" algn="ctr">
              <a:gradFill flip="none" rotWithShape="1">
                <a:gsLst>
                  <a:gs pos="0">
                    <a:srgbClr val="298CC5"/>
                  </a:gs>
                  <a:gs pos="100000">
                    <a:srgbClr val="298CC5">
                      <a:lumMod val="75000"/>
                    </a:srgbClr>
                  </a:gs>
                </a:gsLst>
                <a:lin ang="8100000" scaled="1"/>
                <a:tileRect/>
              </a:gradFill>
              <a:prstDash val="solid"/>
              <a:miter lim="800000"/>
            </a:ln>
            <a:effectLst>
              <a:outerShdw blurRad="381000" dist="38100" dir="8100000" algn="t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2141286" y="2799991"/>
              <a:ext cx="647935" cy="4924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18900000" scaled="1"/>
                  </a:gra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2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89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cxnSp>
        <p:nvCxnSpPr>
          <p:cNvPr id="15" name="直接连接符 14"/>
          <p:cNvCxnSpPr/>
          <p:nvPr/>
        </p:nvCxnSpPr>
        <p:spPr bwMode="auto">
          <a:xfrm>
            <a:off x="1028700" y="638482"/>
            <a:ext cx="11163300" cy="0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917" y="-360000"/>
            <a:ext cx="1361034" cy="1361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18129" y="60228"/>
            <a:ext cx="461610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tabLst>
                <a:tab pos="2778125" algn="l"/>
              </a:tabLst>
              <a:defRPr/>
            </a:pPr>
            <a:r>
              <a:rPr lang="x-none" altLang="zh-CN" sz="3200" b="1" kern="0" dirty="0">
                <a:gradFill flip="none" rotWithShape="1">
                  <a:gsLst>
                    <a:gs pos="0">
                      <a:srgbClr val="298CC5">
                        <a:lumMod val="75000"/>
                      </a:srgbClr>
                    </a:gs>
                    <a:gs pos="100000">
                      <a:srgbClr val="298CC5"/>
                    </a:gs>
                  </a:gsLst>
                  <a:lin ang="5400000" scaled="1"/>
                  <a:tileRect/>
                </a:gradFill>
                <a:latin typeface="Arial"/>
                <a:ea typeface="微软雅黑"/>
              </a:rPr>
              <a:t>GRU</a:t>
            </a:r>
          </a:p>
        </p:txBody>
      </p:sp>
      <p:cxnSp>
        <p:nvCxnSpPr>
          <p:cNvPr id="12" name="直接连接符 11"/>
          <p:cNvCxnSpPr/>
          <p:nvPr/>
        </p:nvCxnSpPr>
        <p:spPr bwMode="auto">
          <a:xfrm>
            <a:off x="1028700" y="638482"/>
            <a:ext cx="11163300" cy="0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917" y="-360000"/>
            <a:ext cx="1361034" cy="136103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45" y="713740"/>
            <a:ext cx="4770120" cy="33820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5634355" y="789940"/>
                <a:ext cx="5168900" cy="645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x-none" altLang="zh-CN"/>
                  <a:t>将遗忘门和输入门合成一个单一的更新门；</a:t>
                </a:r>
              </a:p>
              <a:p>
                <a:r>
                  <a:rPr lang="x-none" altLang="zh-CN"/>
                  <a:t>更新门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𝑧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x-none" altLang="en-US">
                    <a:latin typeface="DejaVu Math TeX Gyre" panose="02000503000000000000" charset="0"/>
                    <a:cs typeface="DejaVu Math TeX Gyre" panose="02000503000000000000" charset="0"/>
                  </a:rPr>
                  <a:t>；</a:t>
                </a:r>
                <a:r>
                  <a:rPr lang="x-none" altLang="zh-CN"/>
                  <a:t>重置门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𝑡</m:t>
                        </m:r>
                      </m:sub>
                    </m:sSub>
                  </m:oMath>
                </a14:m>
                <a:endParaRPr lang="x-none" altLang="zh-CN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355" y="789940"/>
                <a:ext cx="5168900" cy="64579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5634355" y="1587500"/>
                <a:ext cx="4731385" cy="1296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 =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𝜎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[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])</m:t>
                      </m:r>
                    </m:oMath>
                  </m:oMathPara>
                </a14:m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 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 =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𝜎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[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])</m:t>
                      </m:r>
                    </m:oMath>
                  </m:oMathPara>
                </a14:m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 =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𝑡𝑎𝑛h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𝑊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h</m:t>
                              </m:r>
                            </m:e>
                          </m:acc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[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⨀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])</m:t>
                      </m:r>
                    </m:oMath>
                  </m:oMathPara>
                </a14:m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 =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⨀(1−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)+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⨀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355" y="1587500"/>
                <a:ext cx="4731385" cy="129667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5784215" y="3075940"/>
                <a:ext cx="5608320" cy="1264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x-none" altLang="zh-CN"/>
                  <a:t>将前三个公式展开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 =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𝜎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𝑧h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 +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𝑧𝑥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)</m:t>
                      </m:r>
                    </m:oMath>
                  </m:oMathPara>
                </a14:m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 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 =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𝜎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𝑟h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 +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𝑟𝑥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)</m:t>
                      </m:r>
                    </m:oMath>
                  </m:oMathPara>
                </a14:m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 =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𝑡𝑎𝑛h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𝑊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h</m:t>
                              </m:r>
                            </m:e>
                          </m:acc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⋅(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⨀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)+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𝑊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h</m:t>
                              </m:r>
                            </m:e>
                          </m:acc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)</m:t>
                      </m:r>
                    </m:oMath>
                  </m:oMathPara>
                </a14:m>
                <a:endParaRPr lang="x-none" altLang="zh-CN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4215" y="3075940"/>
                <a:ext cx="5608320" cy="12649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5634355" y="4650105"/>
                <a:ext cx="5768340" cy="1200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𝑧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x-none" altLang="en-US">
                    <a:latin typeface="DejaVu Math TeX Gyre" panose="02000503000000000000" charset="0"/>
                    <a:cs typeface="DejaVu Math TeX Gyre" panose="02000503000000000000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x-none" altLang="en-US">
                    <a:latin typeface="DejaVu Math TeX Gyre" panose="02000503000000000000" charset="0"/>
                    <a:cs typeface="DejaVu Math TeX Gyre" panose="02000503000000000000" charset="0"/>
                  </a:rPr>
                  <a:t>都是对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x-none" altLang="en-US">
                    <a:latin typeface="DejaVu Math TeX Gyre" panose="02000503000000000000" charset="0"/>
                    <a:cs typeface="DejaVu Math TeX Gyre" panose="02000503000000000000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x-none" altLang="en-US">
                    <a:latin typeface="DejaVu Math TeX Gyre" panose="02000503000000000000" charset="0"/>
                    <a:cs typeface="DejaVu Math TeX Gyre" panose="02000503000000000000" charset="0"/>
                  </a:rPr>
                  <a:t>做的sigmod非线性映射。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𝑧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x-none" altLang="en-US">
                    <a:latin typeface="DejaVu Math TeX Gyre" panose="02000503000000000000" charset="0"/>
                    <a:cs typeface="DejaVu Math TeX Gyre" panose="02000503000000000000" charset="0"/>
                  </a:rPr>
                  <a:t>是要记住的，相反1-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𝑧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x-none" altLang="en-US">
                    <a:latin typeface="DejaVu Math TeX Gyre" panose="02000503000000000000" charset="0"/>
                    <a:cs typeface="DejaVu Math TeX Gyre" panose="02000503000000000000" charset="0"/>
                  </a:rPr>
                  <a:t>就是要忘记的。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x-none" altLang="en-US">
                    <a:latin typeface="DejaVu Math TeX Gyre" panose="02000503000000000000" charset="0"/>
                    <a:cs typeface="DejaVu Math TeX Gyre" panose="02000503000000000000" charset="0"/>
                  </a:rPr>
                  <a:t>相当于对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𝑧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x-none" altLang="en-US">
                    <a:latin typeface="DejaVu Math TeX Gyre" panose="02000503000000000000" charset="0"/>
                    <a:cs typeface="DejaVu Math TeX Gyre" panose="02000503000000000000" charset="0"/>
                  </a:rPr>
                  <a:t>更改之前做了一个副本用于tanh映射。</a:t>
                </a:r>
              </a:p>
              <a:p>
                <a:endParaRPr lang="x-none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355" y="4650105"/>
                <a:ext cx="5768340" cy="120015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23"/>
          <a:stretch>
            <a:fillRect/>
          </a:stretch>
        </p:blipFill>
        <p:spPr bwMode="auto">
          <a:xfrm>
            <a:off x="140970" y="4095750"/>
            <a:ext cx="3912235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18129" y="60228"/>
            <a:ext cx="461610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tabLst>
                <a:tab pos="2778125" algn="l"/>
              </a:tabLst>
              <a:defRPr/>
            </a:pPr>
            <a:r>
              <a:rPr lang="x-none" altLang="zh-CN" sz="3200" b="1" kern="0" dirty="0">
                <a:gradFill flip="none" rotWithShape="1">
                  <a:gsLst>
                    <a:gs pos="0">
                      <a:srgbClr val="298CC5">
                        <a:lumMod val="75000"/>
                      </a:srgbClr>
                    </a:gs>
                    <a:gs pos="100000">
                      <a:srgbClr val="298CC5"/>
                    </a:gs>
                  </a:gsLst>
                  <a:lin ang="5400000" scaled="1"/>
                  <a:tileRect/>
                </a:gradFill>
                <a:latin typeface="Arial"/>
                <a:ea typeface="微软雅黑"/>
              </a:rPr>
              <a:t>举例理解GRU</a:t>
            </a:r>
          </a:p>
        </p:txBody>
      </p:sp>
      <p:cxnSp>
        <p:nvCxnSpPr>
          <p:cNvPr id="12" name="直接连接符 11"/>
          <p:cNvCxnSpPr/>
          <p:nvPr/>
        </p:nvCxnSpPr>
        <p:spPr bwMode="auto">
          <a:xfrm>
            <a:off x="1028700" y="638482"/>
            <a:ext cx="11163300" cy="0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917" y="-360000"/>
            <a:ext cx="1361034" cy="136103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70" y="4342130"/>
            <a:ext cx="7909560" cy="24447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91770" y="749300"/>
                <a:ext cx="11701145" cy="348170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 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高数，线代，概率论，大学语文，工程制图，古典音乐，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𝑃𝑦𝑡h𝑜𝑛</m:t>
                          </m:r>
                        </m:e>
                      </m:d>
                    </m:oMath>
                  </m:oMathPara>
                </a14:m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𝑡</m:t>
                          </m:r>
                        </m:sub>
                      </m:sSub>
                      <m:r>
                        <a:rPr lang="en-US" altLang="x-none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 = </m:t>
                      </m:r>
                      <m:r>
                        <a:rPr lang="en-US" altLang="x-none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机器学习</m:t>
                      </m:r>
                    </m:oMath>
                  </m:oMathPara>
                </a14:m>
                <a:endParaRPr lang="en-US" altLang="x-none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r>
                  <a:rPr lang="x-none" altLang="en-US" i="1">
                    <a:latin typeface="DejaVu Math TeX Gyre" panose="02000503000000000000" charset="0"/>
                    <a:cs typeface="DejaVu Math TeX Gyre" panose="02000503000000000000" charset="0"/>
                  </a:rPr>
                  <a:t>清空重置：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𝑡</m:t>
                          </m:r>
                        </m:sub>
                      </m:sSub>
                      <m:r>
                        <a:rPr lang="en-US" altLang="x-none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 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0.6</m:t>
                          </m:r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，</m:t>
                          </m:r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0.4</m:t>
                          </m:r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，</m:t>
                          </m:r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0.7</m:t>
                          </m:r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，</m:t>
                          </m:r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0</m:t>
                          </m:r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，</m:t>
                          </m:r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0</m:t>
                          </m:r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，</m:t>
                          </m:r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0</m:t>
                          </m:r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，</m:t>
                          </m:r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x-none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endParaRPr lang="en-US" altLang="x-none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r>
                  <a:rPr lang="x-none" altLang="en-US" i="1">
                    <a:latin typeface="DejaVu Math TeX Gyre" panose="02000503000000000000" charset="0"/>
                    <a:cs typeface="DejaVu Math TeX Gyre" panose="02000503000000000000" charset="0"/>
                  </a:rPr>
                  <a:t>记忆提取：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h</m:t>
                          </m:r>
                        </m:e>
                        <m:sub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𝑡</m:t>
                          </m:r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−1</m:t>
                          </m:r>
                        </m:sub>
                      </m:sSub>
                      <m:r>
                        <a:rPr lang="en-US" altLang="x-none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 ⨀</m:t>
                      </m:r>
                      <m:sSub>
                        <m:sSubPr>
                          <m:ctrlP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𝑡</m:t>
                          </m:r>
                        </m:sub>
                      </m:sSub>
                      <m:r>
                        <a:rPr lang="en-US" altLang="x-none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 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0.6</m:t>
                          </m:r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高数，</m:t>
                          </m:r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0.4</m:t>
                          </m:r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线代，</m:t>
                          </m:r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0.7</m:t>
                          </m:r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概率论，</m:t>
                          </m:r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0</m:t>
                          </m:r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，</m:t>
                          </m:r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0</m:t>
                          </m:r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，</m:t>
                          </m:r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0</m:t>
                          </m:r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，</m:t>
                          </m:r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𝑃𝑦𝑡h𝑜𝑛</m:t>
                          </m:r>
                        </m:e>
                      </m:d>
                    </m:oMath>
                  </m:oMathPara>
                </a14:m>
                <a:endParaRPr lang="en-US" altLang="x-none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endParaRPr lang="en-US" altLang="x-none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r>
                  <a:rPr lang="x-none" altLang="en-US" i="1">
                    <a:latin typeface="DejaVu Math TeX Gyre" panose="02000503000000000000" charset="0"/>
                    <a:cs typeface="DejaVu Math TeX Gyre" panose="02000503000000000000" charset="0"/>
                  </a:rPr>
                  <a:t>带着有用的旧记忆学习新的知识：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x-none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</m:ctrlPr>
                            </m:accPr>
                            <m:e>
                              <m:r>
                                <a:rPr lang="en-US" altLang="x-none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𝑡</m:t>
                          </m:r>
                        </m:sub>
                      </m:sSub>
                      <m:r>
                        <a:rPr lang="en-US" altLang="x-none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 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出版社，矩阵分解，极大似然估计，线性回归，</m:t>
                          </m:r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𝑆𝑉𝑀</m:t>
                          </m:r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，决策树，</m:t>
                          </m:r>
                          <m:r>
                            <a:rPr lang="en-US" altLang="x-none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𝑃𝑦𝑡h𝑜𝑛</m:t>
                          </m:r>
                        </m:e>
                      </m:d>
                    </m:oMath>
                  </m:oMathPara>
                </a14:m>
                <a:endParaRPr lang="en-US" altLang="x-none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r>
                  <a:rPr lang="x-none" altLang="en-US" i="1">
                    <a:latin typeface="DejaVu Math TeX Gyre" panose="02000503000000000000" charset="0"/>
                    <a:cs typeface="DejaVu Math TeX Gyre" panose="02000503000000000000" charset="0"/>
                  </a:rPr>
                  <a:t>剔除无用的知识和重复的知识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𝑧</m:t>
                        </m:r>
                      </m:e>
                      <m:sub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𝑡</m:t>
                        </m:r>
                      </m:sub>
                    </m:sSub>
                    <m:r>
                      <a:rPr lang="en-US" altLang="x-none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 = </m:t>
                    </m:r>
                    <m:d>
                      <m:dPr>
                        <m:begChr m:val="["/>
                        <m:endChr m:val="]"/>
                        <m:ctrlP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dPr>
                      <m:e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0</m:t>
                        </m:r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，</m:t>
                        </m:r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0</m:t>
                        </m:r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，</m:t>
                        </m:r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0</m:t>
                        </m:r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，</m:t>
                        </m:r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1</m:t>
                        </m:r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，</m:t>
                        </m:r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1</m:t>
                        </m:r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，</m:t>
                        </m:r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1</m:t>
                        </m:r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，</m:t>
                        </m:r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x-none" altLang="en-US">
                    <a:latin typeface="DejaVu Math TeX Gyre" panose="02000503000000000000" charset="0"/>
                    <a:cs typeface="DejaVu Math TeX Gyre" panose="02000503000000000000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h</m:t>
                        </m:r>
                      </m:e>
                      <m:sub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𝑡</m:t>
                        </m:r>
                      </m:sub>
                    </m:sSub>
                    <m:r>
                      <a:rPr lang="en-US" altLang="x-none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 = </m:t>
                    </m:r>
                    <m:d>
                      <m:dPr>
                        <m:begChr m:val="["/>
                        <m:endChr m:val="]"/>
                        <m:ctrlP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dPr>
                      <m:e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高数，线代，概率论，线性回归，</m:t>
                        </m:r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𝑆𝑉𝑀</m:t>
                        </m:r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，决策树，</m:t>
                        </m:r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𝑃𝑦𝑡h𝑜𝑛</m:t>
                        </m:r>
                      </m:e>
                    </m:d>
                  </m:oMath>
                </a14:m>
                <a:endParaRPr lang="en-US" altLang="x-none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endParaRPr lang="en-US" altLang="x-none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endParaRPr lang="en-US" altLang="x-none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endParaRPr lang="x-none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70" y="749300"/>
                <a:ext cx="11701145" cy="3481705"/>
              </a:xfrm>
              <a:prstGeom prst="rect">
                <a:avLst/>
              </a:prstGeom>
              <a:blipFill rotWithShape="1">
                <a:blip r:embed="rId5"/>
                <a:stretch>
                  <a:fillRect b="-199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8170545" y="4397375"/>
                <a:ext cx="3858895" cy="645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𝑧</m:t>
                        </m:r>
                      </m:e>
                      <m:sub>
                        <m:r>
                          <a:rPr lang="en-US" altLang="x-non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x-none" altLang="en-US">
                    <a:latin typeface="DejaVu Math TeX Gyre" panose="02000503000000000000" charset="0"/>
                    <a:cs typeface="DejaVu Math TeX Gyre" panose="02000503000000000000" charset="0"/>
                  </a:rPr>
                  <a:t>:</a:t>
                </a:r>
              </a:p>
              <a:p>
                <a:r>
                  <a:rPr lang="x-none" altLang="en-US">
                    <a:latin typeface="DejaVu Math TeX Gyre" panose="02000503000000000000" charset="0"/>
                    <a:cs typeface="DejaVu Math TeX Gyre" panose="02000503000000000000" charset="0"/>
                  </a:rPr>
                  <a:t>代表着取舍过去和现在信息的程度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545" y="4397375"/>
                <a:ext cx="3858895" cy="64579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18129" y="60228"/>
            <a:ext cx="461610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tabLst>
                <a:tab pos="2778125" algn="l"/>
              </a:tabLst>
              <a:defRPr/>
            </a:pPr>
            <a:r>
              <a:rPr lang="x-none" altLang="zh-CN" sz="3200" b="1" kern="0" dirty="0">
                <a:gradFill flip="none" rotWithShape="1">
                  <a:gsLst>
                    <a:gs pos="0">
                      <a:srgbClr val="298CC5">
                        <a:lumMod val="75000"/>
                      </a:srgbClr>
                    </a:gs>
                    <a:gs pos="100000">
                      <a:srgbClr val="298CC5"/>
                    </a:gs>
                  </a:gsLst>
                  <a:lin ang="5400000" scaled="1"/>
                  <a:tileRect/>
                </a:gradFill>
                <a:latin typeface="Arial"/>
                <a:ea typeface="微软雅黑"/>
              </a:rPr>
              <a:t>缓解梯度消失</a:t>
            </a:r>
          </a:p>
        </p:txBody>
      </p:sp>
      <p:cxnSp>
        <p:nvCxnSpPr>
          <p:cNvPr id="12" name="直接连接符 11"/>
          <p:cNvCxnSpPr/>
          <p:nvPr/>
        </p:nvCxnSpPr>
        <p:spPr bwMode="auto">
          <a:xfrm>
            <a:off x="1028700" y="638482"/>
            <a:ext cx="11163300" cy="0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917" y="-360000"/>
            <a:ext cx="1361034" cy="136103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73455" y="913765"/>
            <a:ext cx="683069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zh-CN"/>
              <a:t>1.事实上，这两种模型在许多任务中都不相上下，因此与挑选出一个理想的架构相比，调整参数更重要。</a:t>
            </a:r>
          </a:p>
          <a:p>
            <a:endParaRPr lang="x-none" altLang="zh-CN"/>
          </a:p>
          <a:p>
            <a:r>
              <a:rPr lang="x-none" altLang="zh-CN"/>
              <a:t>2.GRU的参数较少，因此其训练速度更快，需要的数据也相对较少。相对应的，如果有足够的训练数据，表达能力更强的LSTM或许效果更好。</a:t>
            </a:r>
          </a:p>
          <a:p>
            <a:endParaRPr lang="x-none" altLang="zh-CN"/>
          </a:p>
          <a:p>
            <a:r>
              <a:rPr lang="x-none" altLang="zh-CN"/>
              <a:t>3.相比较于LSTM，GRU能降低过拟合的风险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rcRect l="2200" b="33"/>
          <a:stretch>
            <a:fillRect/>
          </a:stretch>
        </p:blipFill>
        <p:spPr>
          <a:xfrm>
            <a:off x="5634990" y="2541905"/>
            <a:ext cx="6205220" cy="3943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内容占位符 11"/>
          <p:cNvSpPr>
            <a:spLocks noGrp="1"/>
          </p:cNvSpPr>
          <p:nvPr>
            <p:ph sz="half" idx="2"/>
          </p:nvPr>
        </p:nvSpPr>
        <p:spPr>
          <a:xfrm>
            <a:off x="414866" y="1001034"/>
            <a:ext cx="9998097" cy="521847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571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8100000" scaled="1"/>
              <a:tileRect/>
            </a:gradFill>
          </a:ln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Understanding-LSTMS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8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colah’s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blog]</a:t>
            </a:r>
          </a:p>
          <a:p>
            <a:pPr algn="just">
              <a:lnSpc>
                <a:spcPct val="15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如何从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RNN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起步，一步一步通俗理解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LSTM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RNN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模型的几种经典结构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如何理解反向传播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大白话讲解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RNN[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含公式推导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]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大白话讲解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LSTM[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含公式推导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]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大白话讲解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GRU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Git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上传文件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18129" y="60228"/>
            <a:ext cx="61136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tabLst>
                <a:tab pos="2778125" algn="l"/>
              </a:tabLst>
              <a:defRPr/>
            </a:pPr>
            <a:r>
              <a:rPr lang="zh-CN" altLang="en-US" sz="3200" b="1" kern="0" dirty="0">
                <a:gradFill flip="none" rotWithShape="1">
                  <a:gsLst>
                    <a:gs pos="0">
                      <a:srgbClr val="298CC5">
                        <a:lumMod val="75000"/>
                      </a:srgbClr>
                    </a:gs>
                    <a:gs pos="100000">
                      <a:srgbClr val="298CC5"/>
                    </a:gs>
                  </a:gsLst>
                  <a:lin ang="5400000" scaled="1"/>
                  <a:tileRect/>
                </a:gradFill>
                <a:latin typeface="Arial"/>
                <a:ea typeface="微软雅黑"/>
              </a:rPr>
              <a:t>参考资料</a:t>
            </a:r>
          </a:p>
        </p:txBody>
      </p:sp>
      <p:cxnSp>
        <p:nvCxnSpPr>
          <p:cNvPr id="12" name="直接连接符 11"/>
          <p:cNvCxnSpPr/>
          <p:nvPr/>
        </p:nvCxnSpPr>
        <p:spPr bwMode="auto">
          <a:xfrm>
            <a:off x="1028700" y="638482"/>
            <a:ext cx="11163300" cy="0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917" y="-360000"/>
            <a:ext cx="1361034" cy="1361034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493100" y="1828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uiExpand="1" build="p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3"/>
          <a:stretch>
            <a:fillRect/>
          </a:stretch>
        </p:blipFill>
        <p:spPr>
          <a:xfrm>
            <a:off x="0" y="668627"/>
            <a:ext cx="12192000" cy="639892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823902" y="1092870"/>
            <a:ext cx="50667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 fontAlgn="auto">
              <a:spcBef>
                <a:spcPts val="0"/>
              </a:spcBef>
              <a:spcAft>
                <a:spcPts val="0"/>
              </a:spcAft>
              <a:tabLst>
                <a:tab pos="2778125" algn="l"/>
              </a:tabLst>
              <a:defRPr/>
            </a:pPr>
            <a:r>
              <a:rPr lang="zh-CN" altLang="en-US" sz="6000" b="1" kern="0" spc="600" dirty="0">
                <a:gradFill flip="none" rotWithShape="1">
                  <a:gsLst>
                    <a:gs pos="0">
                      <a:srgbClr val="298CC5">
                        <a:lumMod val="75000"/>
                      </a:srgbClr>
                    </a:gs>
                    <a:gs pos="100000">
                      <a:srgbClr val="298CC5"/>
                    </a:gs>
                  </a:gsLst>
                  <a:lin ang="5400000" scaled="1"/>
                  <a:tileRect/>
                </a:gradFill>
                <a:latin typeface="Arial"/>
                <a:ea typeface="微软雅黑"/>
              </a:rPr>
              <a:t>谢谢观看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-317243" y="97965"/>
                <a:ext cx="4313853" cy="23753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𝑥𝑖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h𝑖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𝑥𝑓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h𝑓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𝑥𝑔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h𝑔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𝑥𝑜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h𝑜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 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𝑦h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7243" y="97965"/>
                <a:ext cx="4313853" cy="2375394"/>
              </a:xfrm>
              <a:prstGeom prst="rect">
                <a:avLst/>
              </a:prstGeom>
              <a:blipFill rotWithShape="1">
                <a:blip r:embed="rId3"/>
                <a:stretch>
                  <a:fillRect l="9" t="-7" r="13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0" y="2636049"/>
                <a:ext cx="3321698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𝑥𝑓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h𝑓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36049"/>
                <a:ext cx="3321698" cy="391582"/>
              </a:xfrm>
              <a:prstGeom prst="rect">
                <a:avLst/>
              </a:prstGeom>
              <a:blipFill rotWithShape="1">
                <a:blip r:embed="rId4"/>
                <a:stretch>
                  <a:fillRect t="-42" b="-1264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8234266" y="2635889"/>
                <a:ext cx="3592285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266" y="2635889"/>
                <a:ext cx="3592285" cy="391902"/>
              </a:xfrm>
              <a:prstGeom prst="rect">
                <a:avLst/>
              </a:prstGeom>
              <a:blipFill rotWithShape="1">
                <a:blip r:embed="rId5"/>
                <a:stretch>
                  <a:fillRect l="-6" t="-1" r="9" b="-1278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4292083" y="2642371"/>
                <a:ext cx="30977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083" y="2642371"/>
                <a:ext cx="3097763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4" t="-37" r="11" b="-1355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7231225" y="3858346"/>
                <a:ext cx="22766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.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.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1225" y="3858346"/>
                <a:ext cx="2276669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21" t="-23" r="2" b="-136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连接符 18"/>
          <p:cNvCxnSpPr>
            <a:stCxn id="7" idx="2"/>
            <a:endCxn id="17" idx="0"/>
          </p:cNvCxnSpPr>
          <p:nvPr/>
        </p:nvCxnSpPr>
        <p:spPr bwMode="auto">
          <a:xfrm>
            <a:off x="1660849" y="3027631"/>
            <a:ext cx="6708711" cy="830715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10" idx="2"/>
            <a:endCxn id="17" idx="3"/>
          </p:cNvCxnSpPr>
          <p:nvPr/>
        </p:nvCxnSpPr>
        <p:spPr bwMode="auto">
          <a:xfrm flipH="1">
            <a:off x="9507894" y="3027791"/>
            <a:ext cx="522515" cy="1015221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15" idx="2"/>
          </p:cNvCxnSpPr>
          <p:nvPr/>
        </p:nvCxnSpPr>
        <p:spPr bwMode="auto">
          <a:xfrm>
            <a:off x="5840965" y="3011703"/>
            <a:ext cx="3107092" cy="846643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1130557" y="4574987"/>
                <a:ext cx="33216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𝑥𝑜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h𝑜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557" y="4574987"/>
                <a:ext cx="3321698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8" t="-121" r="8" b="-1355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5299788" y="4574987"/>
                <a:ext cx="17728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788" y="4574987"/>
                <a:ext cx="1772816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4" t="-121" r="34" b="-61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接连接符 30"/>
          <p:cNvCxnSpPr>
            <a:stCxn id="17" idx="1"/>
          </p:cNvCxnSpPr>
          <p:nvPr/>
        </p:nvCxnSpPr>
        <p:spPr bwMode="auto">
          <a:xfrm flipH="1">
            <a:off x="6728924" y="4043012"/>
            <a:ext cx="502301" cy="645889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3856651" y="5476294"/>
                <a:ext cx="15644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651" y="5476294"/>
                <a:ext cx="1564435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19" t="-15" r="6" b="-612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接连接符 35"/>
          <p:cNvCxnSpPr>
            <a:stCxn id="29" idx="1"/>
          </p:cNvCxnSpPr>
          <p:nvPr/>
        </p:nvCxnSpPr>
        <p:spPr bwMode="auto">
          <a:xfrm flipH="1">
            <a:off x="5057192" y="4759653"/>
            <a:ext cx="242596" cy="810723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endCxn id="34" idx="0"/>
          </p:cNvCxnSpPr>
          <p:nvPr/>
        </p:nvCxnSpPr>
        <p:spPr bwMode="auto">
          <a:xfrm>
            <a:off x="1455576" y="4944319"/>
            <a:ext cx="3183293" cy="531975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3760237" y="6171006"/>
                <a:ext cx="1932991" cy="391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𝑦h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237" y="6171006"/>
                <a:ext cx="1932991" cy="391261"/>
              </a:xfrm>
              <a:prstGeom prst="rect">
                <a:avLst/>
              </a:prstGeom>
              <a:blipFill rotWithShape="1">
                <a:blip r:embed="rId11"/>
                <a:stretch>
                  <a:fillRect l="-21" t="-19" r="23" b="-552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直接连接符 42"/>
          <p:cNvCxnSpPr>
            <a:endCxn id="41" idx="0"/>
          </p:cNvCxnSpPr>
          <p:nvPr/>
        </p:nvCxnSpPr>
        <p:spPr bwMode="auto">
          <a:xfrm>
            <a:off x="4077478" y="5845626"/>
            <a:ext cx="649255" cy="325380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48590" y="91440"/>
                <a:ext cx="4731385" cy="1296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 =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𝜎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[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])</m:t>
                      </m:r>
                    </m:oMath>
                  </m:oMathPara>
                </a14:m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 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 =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𝜎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[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])</m:t>
                      </m:r>
                    </m:oMath>
                  </m:oMathPara>
                </a14:m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 =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𝑡𝑎𝑛h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𝑊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h</m:t>
                              </m:r>
                            </m:e>
                          </m:acc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[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⨀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])</m:t>
                      </m:r>
                    </m:oMath>
                  </m:oMathPara>
                </a14:m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 =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⨀(1−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)+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⨀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90" y="91440"/>
                <a:ext cx="4731385" cy="129667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7700010" y="1901825"/>
                <a:ext cx="3005455" cy="36893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 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 =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𝜎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[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])</m:t>
                      </m:r>
                    </m:oMath>
                  </m:oMathPara>
                </a14:m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0010" y="1901825"/>
                <a:ext cx="3005455" cy="36893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4841875" y="2997835"/>
                <a:ext cx="3956050" cy="4311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 =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𝑡𝑎𝑛h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𝑊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h</m:t>
                              </m:r>
                            </m:e>
                          </m:acc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[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⨀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])</m:t>
                      </m:r>
                    </m:oMath>
                  </m:oMathPara>
                </a14:m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875" y="2997835"/>
                <a:ext cx="3956050" cy="4311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855345" y="3058160"/>
                <a:ext cx="2894330" cy="3708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 =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𝜎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[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])</m:t>
                      </m:r>
                    </m:oMath>
                  </m:oMathPara>
                </a14:m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45" y="3058160"/>
                <a:ext cx="2894330" cy="37084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2576195" y="4258945"/>
                <a:ext cx="4034790" cy="39941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 =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⨀(1−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)+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⨀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zh-CN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195" y="4258945"/>
                <a:ext cx="4034790" cy="39941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连接符 10"/>
          <p:cNvCxnSpPr/>
          <p:nvPr/>
        </p:nvCxnSpPr>
        <p:spPr>
          <a:xfrm>
            <a:off x="7766685" y="2105660"/>
            <a:ext cx="46355" cy="95694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ED7D3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直接连接符 11"/>
          <p:cNvCxnSpPr/>
          <p:nvPr/>
        </p:nvCxnSpPr>
        <p:spPr>
          <a:xfrm>
            <a:off x="962025" y="3408045"/>
            <a:ext cx="3927475" cy="92392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ED7D3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直接连接符 12"/>
          <p:cNvCxnSpPr/>
          <p:nvPr/>
        </p:nvCxnSpPr>
        <p:spPr>
          <a:xfrm>
            <a:off x="4902835" y="3261995"/>
            <a:ext cx="1202690" cy="101028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ED7D3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直接连接符 14"/>
          <p:cNvCxnSpPr/>
          <p:nvPr/>
        </p:nvCxnSpPr>
        <p:spPr>
          <a:xfrm>
            <a:off x="1400175" y="3342005"/>
            <a:ext cx="4199890" cy="102997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ED7D3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1018129" y="60228"/>
            <a:ext cx="461610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tabLst>
                <a:tab pos="2778125" algn="l"/>
              </a:tabLst>
              <a:defRPr/>
            </a:pPr>
            <a:r>
              <a:rPr lang="x-none" altLang="zh-CN" sz="3200" b="1" kern="0" dirty="0">
                <a:gradFill flip="none" rotWithShape="1">
                  <a:gsLst>
                    <a:gs pos="0">
                      <a:srgbClr val="298CC5">
                        <a:lumMod val="75000"/>
                      </a:srgbClr>
                    </a:gs>
                    <a:gs pos="100000">
                      <a:srgbClr val="298CC5"/>
                    </a:gs>
                  </a:gsLst>
                  <a:lin ang="5400000" scaled="1"/>
                  <a:tileRect/>
                </a:gradFill>
                <a:latin typeface="Arial"/>
                <a:ea typeface="微软雅黑"/>
              </a:rPr>
              <a:t>RNN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810196" y="1911391"/>
            <a:ext cx="865385" cy="865385"/>
            <a:chOff x="2032562" y="1421394"/>
            <a:chExt cx="865385" cy="865385"/>
          </a:xfrm>
        </p:grpSpPr>
        <p:sp>
          <p:nvSpPr>
            <p:cNvPr id="54" name="菱形 53"/>
            <p:cNvSpPr/>
            <p:nvPr/>
          </p:nvSpPr>
          <p:spPr>
            <a:xfrm>
              <a:off x="2032562" y="1421394"/>
              <a:ext cx="865385" cy="865385"/>
            </a:xfrm>
            <a:prstGeom prst="diamond">
              <a:avLst/>
            </a:prstGeom>
            <a:gradFill flip="none" rotWithShape="1">
              <a:gsLst>
                <a:gs pos="0">
                  <a:srgbClr val="298CC5">
                    <a:lumMod val="72000"/>
                  </a:srgbClr>
                </a:gs>
                <a:gs pos="100000">
                  <a:srgbClr val="298CC5"/>
                </a:gs>
              </a:gsLst>
              <a:lin ang="8100000" scaled="1"/>
              <a:tileRect/>
            </a:gradFill>
            <a:ln w="95250" cap="flat" cmpd="sng" algn="ctr">
              <a:gradFill flip="none" rotWithShape="1">
                <a:gsLst>
                  <a:gs pos="0">
                    <a:srgbClr val="298CC5"/>
                  </a:gs>
                  <a:gs pos="100000">
                    <a:srgbClr val="298CC5">
                      <a:lumMod val="75000"/>
                    </a:srgbClr>
                  </a:gs>
                </a:gsLst>
                <a:lin ang="8100000" scaled="1"/>
                <a:tileRect/>
              </a:gradFill>
              <a:prstDash val="solid"/>
              <a:miter lim="800000"/>
            </a:ln>
            <a:effectLst>
              <a:outerShdw blurRad="381000" dist="38100" dir="8100000" algn="t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2158172" y="1586273"/>
              <a:ext cx="647935" cy="4924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18900000" scaled="1"/>
                  </a:gra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2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89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63" name="文本框 7"/>
          <p:cNvSpPr txBox="1"/>
          <p:nvPr/>
        </p:nvSpPr>
        <p:spPr>
          <a:xfrm>
            <a:off x="2052652" y="2076270"/>
            <a:ext cx="4319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kern="0" dirty="0">
                <a:solidFill>
                  <a:srgbClr val="FF0000"/>
                </a:solidFill>
                <a:latin typeface="Arial"/>
                <a:ea typeface="微软雅黑"/>
              </a:rPr>
              <a:t>带时间序列的任务场景</a:t>
            </a:r>
          </a:p>
        </p:txBody>
      </p:sp>
      <p:sp>
        <p:nvSpPr>
          <p:cNvPr id="66" name="文本框 7"/>
          <p:cNvSpPr txBox="1"/>
          <p:nvPr/>
        </p:nvSpPr>
        <p:spPr>
          <a:xfrm>
            <a:off x="2070914" y="3259679"/>
            <a:ext cx="5649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kern="0" dirty="0">
                <a:gradFill flip="none" rotWithShape="1">
                  <a:gsLst>
                    <a:gs pos="0">
                      <a:prstClr val="black"/>
                    </a:gs>
                    <a:gs pos="100000">
                      <a:srgbClr val="595959"/>
                    </a:gs>
                  </a:gsLst>
                  <a:lin ang="5400000" scaled="1"/>
                  <a:tileRect/>
                </a:gradFill>
                <a:latin typeface="Arial"/>
                <a:ea typeface="微软雅黑"/>
              </a:rPr>
              <a:t>标准神经网络建模的弊端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10196" y="4285315"/>
            <a:ext cx="865385" cy="865385"/>
            <a:chOff x="2032562" y="3805648"/>
            <a:chExt cx="865385" cy="865385"/>
          </a:xfrm>
        </p:grpSpPr>
        <p:sp>
          <p:nvSpPr>
            <p:cNvPr id="67" name="菱形 66"/>
            <p:cNvSpPr/>
            <p:nvPr/>
          </p:nvSpPr>
          <p:spPr>
            <a:xfrm>
              <a:off x="2032562" y="3805648"/>
              <a:ext cx="865385" cy="865385"/>
            </a:xfrm>
            <a:prstGeom prst="diamond">
              <a:avLst/>
            </a:prstGeom>
            <a:gradFill flip="none" rotWithShape="1">
              <a:gsLst>
                <a:gs pos="0">
                  <a:srgbClr val="298CC5">
                    <a:lumMod val="72000"/>
                  </a:srgbClr>
                </a:gs>
                <a:gs pos="100000">
                  <a:srgbClr val="298CC5"/>
                </a:gs>
              </a:gsLst>
              <a:lin ang="8100000" scaled="1"/>
              <a:tileRect/>
            </a:gradFill>
            <a:ln w="95250" cap="flat" cmpd="sng" algn="ctr">
              <a:gradFill flip="none" rotWithShape="1">
                <a:gsLst>
                  <a:gs pos="0">
                    <a:srgbClr val="298CC5"/>
                  </a:gs>
                  <a:gs pos="100000">
                    <a:srgbClr val="298CC5">
                      <a:lumMod val="75000"/>
                    </a:srgbClr>
                  </a:gs>
                </a:gsLst>
                <a:lin ang="8100000" scaled="1"/>
                <a:tileRect/>
              </a:gradFill>
              <a:prstDash val="solid"/>
              <a:miter lim="800000"/>
            </a:ln>
            <a:effectLst>
              <a:outerShdw blurRad="381000" dist="38100" dir="8100000" algn="ctr" rotWithShape="0">
                <a:srgbClr val="000000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2139910" y="3992118"/>
              <a:ext cx="647935" cy="4924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18900000" scaled="1"/>
                  </a:gra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2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89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69" name="文本框 7"/>
          <p:cNvSpPr txBox="1"/>
          <p:nvPr/>
        </p:nvSpPr>
        <p:spPr>
          <a:xfrm>
            <a:off x="2052652" y="4470448"/>
            <a:ext cx="55265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kern="0" dirty="0">
                <a:gradFill flip="none" rotWithShape="1">
                  <a:gsLst>
                    <a:gs pos="0">
                      <a:prstClr val="black"/>
                    </a:gs>
                    <a:gs pos="100000">
                      <a:srgbClr val="595959"/>
                    </a:gs>
                  </a:gsLst>
                  <a:lin ang="5400000" scaled="1"/>
                  <a:tileRect/>
                </a:gradFill>
                <a:latin typeface="Arial"/>
                <a:ea typeface="微软雅黑"/>
              </a:rPr>
              <a:t>RNN</a:t>
            </a:r>
            <a:r>
              <a:rPr lang="zh-CN" altLang="en-US" sz="3200" b="1" kern="0" dirty="0">
                <a:gradFill flip="none" rotWithShape="1">
                  <a:gsLst>
                    <a:gs pos="0">
                      <a:prstClr val="black"/>
                    </a:gs>
                    <a:gs pos="100000">
                      <a:srgbClr val="595959"/>
                    </a:gs>
                  </a:gsLst>
                  <a:lin ang="5400000" scaled="1"/>
                  <a:tileRect/>
                </a:gradFill>
                <a:latin typeface="Arial"/>
                <a:ea typeface="微软雅黑"/>
              </a:rPr>
              <a:t>循环神经网络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810196" y="3088015"/>
            <a:ext cx="865385" cy="865385"/>
            <a:chOff x="2032562" y="2613521"/>
            <a:chExt cx="865385" cy="865385"/>
          </a:xfrm>
        </p:grpSpPr>
        <p:sp>
          <p:nvSpPr>
            <p:cNvPr id="74" name="菱形 73"/>
            <p:cNvSpPr/>
            <p:nvPr/>
          </p:nvSpPr>
          <p:spPr>
            <a:xfrm>
              <a:off x="2032562" y="2613521"/>
              <a:ext cx="865385" cy="865385"/>
            </a:xfrm>
            <a:prstGeom prst="diamond">
              <a:avLst/>
            </a:prstGeom>
            <a:gradFill flip="none" rotWithShape="1">
              <a:gsLst>
                <a:gs pos="0">
                  <a:srgbClr val="298CC5">
                    <a:lumMod val="72000"/>
                  </a:srgbClr>
                </a:gs>
                <a:gs pos="100000">
                  <a:srgbClr val="298CC5"/>
                </a:gs>
              </a:gsLst>
              <a:lin ang="8100000" scaled="1"/>
              <a:tileRect/>
            </a:gradFill>
            <a:ln w="95250" cap="flat" cmpd="sng" algn="ctr">
              <a:gradFill flip="none" rotWithShape="1">
                <a:gsLst>
                  <a:gs pos="0">
                    <a:srgbClr val="298CC5"/>
                  </a:gs>
                  <a:gs pos="100000">
                    <a:srgbClr val="298CC5">
                      <a:lumMod val="75000"/>
                    </a:srgbClr>
                  </a:gs>
                </a:gsLst>
                <a:lin ang="8100000" scaled="1"/>
                <a:tileRect/>
              </a:gradFill>
              <a:prstDash val="solid"/>
              <a:miter lim="800000"/>
            </a:ln>
            <a:effectLst>
              <a:outerShdw blurRad="381000" dist="38100" dir="8100000" algn="t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2141286" y="2799991"/>
              <a:ext cx="647935" cy="4924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18900000" scaled="1"/>
                  </a:gra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2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89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cxnSp>
        <p:nvCxnSpPr>
          <p:cNvPr id="15" name="直接连接符 14"/>
          <p:cNvCxnSpPr/>
          <p:nvPr/>
        </p:nvCxnSpPr>
        <p:spPr bwMode="auto">
          <a:xfrm>
            <a:off x="1028700" y="638482"/>
            <a:ext cx="11163300" cy="0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917" y="-360000"/>
            <a:ext cx="1361034" cy="1361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/>
          <p:cNvSpPr>
            <a:spLocks noGrp="1"/>
          </p:cNvSpPr>
          <p:nvPr>
            <p:ph type="body" idx="1"/>
          </p:nvPr>
        </p:nvSpPr>
        <p:spPr>
          <a:xfrm>
            <a:off x="609600" y="745490"/>
            <a:ext cx="4973320" cy="63944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8100000" scaled="1"/>
            <a:tileRect/>
          </a:gradFill>
          <a:ln w="5715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8100000" scaled="1"/>
              <a:tileRect/>
            </a:gradFill>
          </a:ln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带时间序列的任务场景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117" y="1485459"/>
            <a:ext cx="9589377" cy="526856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571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8100000" scaled="1"/>
              <a:tileRect/>
            </a:gradFill>
          </a:ln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sp>
        <p:nvSpPr>
          <p:cNvPr id="11" name="矩形 10"/>
          <p:cNvSpPr/>
          <p:nvPr/>
        </p:nvSpPr>
        <p:spPr>
          <a:xfrm>
            <a:off x="1018129" y="60228"/>
            <a:ext cx="46161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tabLst>
                <a:tab pos="2778125" algn="l"/>
              </a:tabLst>
              <a:defRPr/>
            </a:pPr>
            <a:r>
              <a:rPr lang="en-US" altLang="zh-CN" sz="3200" b="1" kern="0" dirty="0">
                <a:gradFill flip="none" rotWithShape="1">
                  <a:gsLst>
                    <a:gs pos="0">
                      <a:srgbClr val="298CC5">
                        <a:lumMod val="75000"/>
                      </a:srgbClr>
                    </a:gs>
                    <a:gs pos="100000">
                      <a:srgbClr val="298CC5"/>
                    </a:gs>
                  </a:gsLst>
                  <a:lin ang="5400000" scaled="1"/>
                  <a:tileRect/>
                </a:gradFill>
                <a:latin typeface="Arial"/>
                <a:ea typeface="微软雅黑"/>
              </a:rPr>
              <a:t>RNN</a:t>
            </a:r>
            <a:endParaRPr lang="zh-CN" altLang="en-US" sz="3200" b="1" kern="0" dirty="0">
              <a:gradFill flip="none" rotWithShape="1">
                <a:gsLst>
                  <a:gs pos="0">
                    <a:srgbClr val="298CC5">
                      <a:lumMod val="75000"/>
                    </a:srgbClr>
                  </a:gs>
                  <a:gs pos="100000">
                    <a:srgbClr val="298CC5"/>
                  </a:gs>
                </a:gsLst>
                <a:lin ang="5400000" scaled="1"/>
                <a:tileRect/>
              </a:gradFill>
              <a:latin typeface="Arial"/>
              <a:ea typeface="微软雅黑"/>
            </a:endParaRPr>
          </a:p>
        </p:txBody>
      </p:sp>
      <p:cxnSp>
        <p:nvCxnSpPr>
          <p:cNvPr id="12" name="直接连接符 11"/>
          <p:cNvCxnSpPr/>
          <p:nvPr/>
        </p:nvCxnSpPr>
        <p:spPr bwMode="auto">
          <a:xfrm>
            <a:off x="1028700" y="638482"/>
            <a:ext cx="11163300" cy="0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917" y="-360000"/>
            <a:ext cx="1361034" cy="1361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/>
          <p:cNvSpPr>
            <a:spLocks noGrp="1"/>
          </p:cNvSpPr>
          <p:nvPr>
            <p:ph type="body" idx="1"/>
          </p:nvPr>
        </p:nvSpPr>
        <p:spPr>
          <a:xfrm>
            <a:off x="609600" y="745350"/>
            <a:ext cx="4616105" cy="63976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8100000" scaled="1"/>
            <a:tileRect/>
          </a:gradFill>
          <a:ln w="5715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8100000" scaled="1"/>
              <a:tileRect/>
            </a:gradFill>
          </a:ln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标准神经网络建模的弊端</a:t>
            </a:r>
          </a:p>
        </p:txBody>
      </p:sp>
      <p:sp>
        <p:nvSpPr>
          <p:cNvPr id="11" name="矩形 10"/>
          <p:cNvSpPr/>
          <p:nvPr/>
        </p:nvSpPr>
        <p:spPr>
          <a:xfrm>
            <a:off x="1018129" y="60228"/>
            <a:ext cx="46161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tabLst>
                <a:tab pos="2778125" algn="l"/>
              </a:tabLst>
              <a:defRPr/>
            </a:pPr>
            <a:r>
              <a:rPr lang="en-US" altLang="zh-CN" sz="3200" b="1" kern="0" dirty="0">
                <a:gradFill flip="none" rotWithShape="1">
                  <a:gsLst>
                    <a:gs pos="0">
                      <a:srgbClr val="298CC5">
                        <a:lumMod val="75000"/>
                      </a:srgbClr>
                    </a:gs>
                    <a:gs pos="100000">
                      <a:srgbClr val="298CC5"/>
                    </a:gs>
                  </a:gsLst>
                  <a:lin ang="5400000" scaled="1"/>
                  <a:tileRect/>
                </a:gradFill>
                <a:latin typeface="Arial"/>
                <a:ea typeface="微软雅黑"/>
              </a:rPr>
              <a:t>RNN</a:t>
            </a:r>
            <a:endParaRPr lang="zh-CN" altLang="en-US" sz="3200" b="1" kern="0" dirty="0">
              <a:gradFill flip="none" rotWithShape="1">
                <a:gsLst>
                  <a:gs pos="0">
                    <a:srgbClr val="298CC5">
                      <a:lumMod val="75000"/>
                    </a:srgbClr>
                  </a:gs>
                  <a:gs pos="100000">
                    <a:srgbClr val="298CC5"/>
                  </a:gs>
                </a:gsLst>
                <a:lin ang="5400000" scaled="1"/>
                <a:tileRect/>
              </a:gradFill>
              <a:latin typeface="Arial"/>
              <a:ea typeface="微软雅黑"/>
            </a:endParaRPr>
          </a:p>
        </p:txBody>
      </p:sp>
      <p:cxnSp>
        <p:nvCxnSpPr>
          <p:cNvPr id="12" name="直接连接符 11"/>
          <p:cNvCxnSpPr/>
          <p:nvPr/>
        </p:nvCxnSpPr>
        <p:spPr bwMode="auto">
          <a:xfrm>
            <a:off x="1028700" y="638482"/>
            <a:ext cx="11163300" cy="0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917" y="-360000"/>
            <a:ext cx="1361034" cy="136103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01909" y="1421262"/>
            <a:ext cx="8175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Harry Potter </a:t>
            </a:r>
            <a:r>
              <a:rPr lang="en-US" altLang="zh-CN" sz="2400" dirty="0"/>
              <a:t>and </a:t>
            </a:r>
            <a:r>
              <a:rPr lang="en-US" altLang="zh-CN" sz="2400" dirty="0">
                <a:solidFill>
                  <a:srgbClr val="FF0000"/>
                </a:solidFill>
              </a:rPr>
              <a:t>Hermione</a:t>
            </a:r>
            <a:r>
              <a:rPr lang="en-US" altLang="zh-CN" sz="2400" dirty="0"/>
              <a:t> Granger invented a new spell.</a:t>
            </a:r>
            <a:endParaRPr lang="zh-CN" altLang="en-US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09" y="1973932"/>
            <a:ext cx="6979169" cy="239636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46449" y="4945224"/>
            <a:ext cx="55143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输入和输出对于不同的例子会有不同的长度。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不会共享那些从不同文本位置学到的特征。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参数量巨大。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没有办法体现出时序上的</a:t>
            </a:r>
            <a:r>
              <a:rPr lang="en-US" altLang="zh-CN" dirty="0"/>
              <a:t>”</a:t>
            </a:r>
            <a:r>
              <a:rPr lang="zh-CN" altLang="en-US" dirty="0"/>
              <a:t>前因后果</a:t>
            </a:r>
            <a:r>
              <a:rPr lang="en-US" altLang="zh-CN" dirty="0"/>
              <a:t>”</a:t>
            </a:r>
            <a:r>
              <a:rPr lang="zh-CN" altLang="en-US" dirty="0"/>
              <a:t>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803641" y="4461306"/>
            <a:ext cx="57569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2.1.</a:t>
            </a:r>
            <a:r>
              <a:rPr lang="zh-CN" altLang="en-US" dirty="0"/>
              <a:t> 所有的特征域表达的内容是同一性质的，比如人名是一个特征域类别，其它的是其它类别，一旦它们交换位置，需要重新学习。</a:t>
            </a:r>
            <a:endParaRPr lang="en-US" altLang="zh-CN" dirty="0"/>
          </a:p>
          <a:p>
            <a:r>
              <a:rPr lang="en-US" altLang="zh-CN" dirty="0"/>
              <a:t>2.2.</a:t>
            </a:r>
            <a:r>
              <a:rPr lang="zh-CN" altLang="en-US" dirty="0"/>
              <a:t>如果网络已经学习到了在位置</a:t>
            </a:r>
            <a:r>
              <a:rPr lang="en-US" altLang="zh-CN" dirty="0"/>
              <a:t>1</a:t>
            </a:r>
            <a:r>
              <a:rPr lang="zh-CN" altLang="en-US" dirty="0"/>
              <a:t>出现的</a:t>
            </a:r>
            <a:r>
              <a:rPr lang="en-US" altLang="zh-CN" dirty="0"/>
              <a:t>Harry</a:t>
            </a:r>
            <a:r>
              <a:rPr lang="zh-CN" altLang="en-US" dirty="0"/>
              <a:t>可能是人名的一部分，那么如果</a:t>
            </a:r>
            <a:r>
              <a:rPr lang="en-US" altLang="zh-CN" dirty="0"/>
              <a:t>Harry</a:t>
            </a:r>
            <a:r>
              <a:rPr lang="zh-CN" altLang="en-US" dirty="0"/>
              <a:t>出现在其它位置，可能就识别不出来了。</a:t>
            </a:r>
            <a:endParaRPr lang="en-US" altLang="zh-CN" dirty="0"/>
          </a:p>
          <a:p>
            <a:r>
              <a:rPr lang="en-US" altLang="zh-CN" dirty="0"/>
              <a:t>2.3.</a:t>
            </a:r>
            <a:r>
              <a:rPr lang="zh-CN" altLang="en-US" dirty="0"/>
              <a:t>在</a:t>
            </a:r>
            <a:r>
              <a:rPr lang="en-US" altLang="zh-CN" dirty="0"/>
              <a:t>A</a:t>
            </a:r>
            <a:r>
              <a:rPr lang="zh-CN" altLang="en-US" dirty="0"/>
              <a:t>位置学习到识别人名的能力，但是</a:t>
            </a:r>
            <a:r>
              <a:rPr lang="en-US" altLang="zh-CN" dirty="0"/>
              <a:t>B</a:t>
            </a:r>
            <a:r>
              <a:rPr lang="zh-CN" altLang="en-US" dirty="0"/>
              <a:t>位置学不到。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/>
          <p:cNvSpPr>
            <a:spLocks noGrp="1"/>
          </p:cNvSpPr>
          <p:nvPr>
            <p:ph type="body" idx="1"/>
          </p:nvPr>
        </p:nvSpPr>
        <p:spPr>
          <a:xfrm>
            <a:off x="609599" y="745350"/>
            <a:ext cx="4932785" cy="63976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8100000" scaled="1"/>
            <a:tileRect/>
          </a:gradFill>
          <a:ln w="5715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8100000" scaled="1"/>
              <a:tileRect/>
            </a:gradFill>
          </a:ln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经典结构类型</a:t>
            </a:r>
            <a:r>
              <a:rPr lang="en-US" altLang="zh-CN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----N VS N</a:t>
            </a:r>
            <a:endParaRPr lang="zh-CN" altLang="en-US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18129" y="60228"/>
            <a:ext cx="46161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tabLst>
                <a:tab pos="2778125" algn="l"/>
              </a:tabLst>
              <a:defRPr/>
            </a:pPr>
            <a:r>
              <a:rPr lang="en-US" altLang="zh-CN" sz="3200" b="1" kern="0" dirty="0">
                <a:gradFill flip="none" rotWithShape="1">
                  <a:gsLst>
                    <a:gs pos="0">
                      <a:srgbClr val="298CC5">
                        <a:lumMod val="75000"/>
                      </a:srgbClr>
                    </a:gs>
                    <a:gs pos="100000">
                      <a:srgbClr val="298CC5"/>
                    </a:gs>
                  </a:gsLst>
                  <a:lin ang="5400000" scaled="1"/>
                  <a:tileRect/>
                </a:gradFill>
                <a:latin typeface="Arial"/>
                <a:ea typeface="微软雅黑"/>
              </a:rPr>
              <a:t>RNN</a:t>
            </a:r>
            <a:endParaRPr lang="zh-CN" altLang="en-US" sz="3200" b="1" kern="0" dirty="0">
              <a:gradFill flip="none" rotWithShape="1">
                <a:gsLst>
                  <a:gs pos="0">
                    <a:srgbClr val="298CC5">
                      <a:lumMod val="75000"/>
                    </a:srgbClr>
                  </a:gs>
                  <a:gs pos="100000">
                    <a:srgbClr val="298CC5"/>
                  </a:gs>
                </a:gsLst>
                <a:lin ang="5400000" scaled="1"/>
                <a:tileRect/>
              </a:gradFill>
              <a:latin typeface="Arial"/>
              <a:ea typeface="微软雅黑"/>
            </a:endParaRPr>
          </a:p>
        </p:txBody>
      </p:sp>
      <p:cxnSp>
        <p:nvCxnSpPr>
          <p:cNvPr id="12" name="直接连接符 11"/>
          <p:cNvCxnSpPr/>
          <p:nvPr/>
        </p:nvCxnSpPr>
        <p:spPr bwMode="auto">
          <a:xfrm>
            <a:off x="1028700" y="638482"/>
            <a:ext cx="11163300" cy="0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917" y="-360000"/>
            <a:ext cx="1361034" cy="1361034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31845" y="1582099"/>
            <a:ext cx="6904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为了解决上述的问题，引入了</a:t>
            </a:r>
            <a:r>
              <a:rPr lang="en-US" altLang="zh-CN" dirty="0"/>
              <a:t>RNN</a:t>
            </a:r>
            <a:r>
              <a:rPr lang="zh-CN" altLang="en-US" dirty="0"/>
              <a:t>。为了建模序列问题，</a:t>
            </a:r>
            <a:r>
              <a:rPr lang="en-US" altLang="zh-CN" dirty="0"/>
              <a:t>RNN</a:t>
            </a:r>
            <a:r>
              <a:rPr lang="zh-CN" altLang="en-US" dirty="0"/>
              <a:t>引入了隐状态</a:t>
            </a:r>
            <a:r>
              <a:rPr lang="en-US" altLang="zh-CN" dirty="0"/>
              <a:t>s</a:t>
            </a:r>
            <a:r>
              <a:rPr lang="zh-CN" altLang="en-US" dirty="0"/>
              <a:t>，</a:t>
            </a:r>
            <a:r>
              <a:rPr lang="en-US" altLang="zh-CN" dirty="0"/>
              <a:t>s</a:t>
            </a:r>
            <a:r>
              <a:rPr lang="zh-CN" altLang="en-US" dirty="0"/>
              <a:t>可以对序列形成的数据提取特征，接着再转换为输出。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97" y="2228430"/>
            <a:ext cx="7298162" cy="2803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531845" y="5318449"/>
                <a:ext cx="546773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1.</a:t>
                </a:r>
                <a:r>
                  <a:rPr lang="zh-CN" altLang="en-US" dirty="0"/>
                  <a:t>输入单元，输入集标记为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dirty="0"/>
                  <a:t>2.</a:t>
                </a:r>
                <a:r>
                  <a:rPr lang="zh-CN" altLang="en-US" dirty="0"/>
                  <a:t>输出单元，输出集标记为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dirty="0"/>
                  <a:t>3.</a:t>
                </a:r>
                <a:r>
                  <a:rPr lang="zh-CN" altLang="en-US" dirty="0"/>
                  <a:t>隐藏单元，输出集标记为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45" y="5318449"/>
                <a:ext cx="5467739" cy="923330"/>
              </a:xfrm>
              <a:prstGeom prst="rect">
                <a:avLst/>
              </a:prstGeom>
              <a:blipFill rotWithShape="1">
                <a:blip r:embed="rId5"/>
                <a:stretch>
                  <a:fillRect l="-6" t="-35" r="2" b="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7688559" y="1385112"/>
                <a:ext cx="4346442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8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是</m:t>
                    </m:r>
                  </m:oMath>
                </a14:m>
                <a:r>
                  <a:rPr lang="zh-CN" altLang="en-US" dirty="0"/>
                  <a:t>在</a:t>
                </a:r>
                <a:r>
                  <a:rPr lang="en-US" altLang="zh-CN" dirty="0"/>
                  <a:t>t</a:t>
                </a:r>
                <a:r>
                  <a:rPr lang="zh-CN" altLang="en-US" dirty="0"/>
                  <a:t>时刻隐藏层的输出，是</a:t>
                </a:r>
                <a:r>
                  <a:rPr lang="en-US" altLang="zh-CN" dirty="0"/>
                  <a:t>RNN</a:t>
                </a:r>
                <a:r>
                  <a:rPr lang="zh-CN" altLang="en-US" dirty="0"/>
                  <a:t>的记忆单元，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/>
                  <a:t>计算基于前一次隐藏层计算的输出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dirty="0"/>
                  <a:t>，以及当前的输入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:r>
                  <a:rPr lang="zh-CN" altLang="en-US" dirty="0"/>
                  <a:t>传统的神经网络中，每一个网络层的参数都是不共享的。在</a:t>
                </a:r>
                <a:r>
                  <a:rPr lang="en-US" altLang="zh-CN" dirty="0"/>
                  <a:t>RNN</a:t>
                </a:r>
                <a:r>
                  <a:rPr lang="zh-CN" altLang="en-US" dirty="0"/>
                  <a:t>中每一层各自都共享参数</a:t>
                </a:r>
                <a:r>
                  <a:rPr lang="en-US" altLang="zh-CN" dirty="0"/>
                  <a:t>U,W,V</a:t>
                </a:r>
                <a:r>
                  <a:rPr lang="zh-CN" altLang="en-US" dirty="0"/>
                  <a:t>。说明</a:t>
                </a:r>
                <a:r>
                  <a:rPr lang="en-US" altLang="zh-CN" dirty="0"/>
                  <a:t>RNN</a:t>
                </a:r>
                <a:r>
                  <a:rPr lang="zh-CN" altLang="en-US" dirty="0"/>
                  <a:t>每一步都在做相同的事情，只是输入不同，大大降低网络中需要学习的参数。</a:t>
                </a:r>
                <a:endParaRPr lang="en-US" altLang="zh-CN" dirty="0"/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559" y="1385112"/>
                <a:ext cx="4346442" cy="2585323"/>
              </a:xfrm>
              <a:prstGeom prst="rect">
                <a:avLst/>
              </a:prstGeom>
              <a:blipFill rotWithShape="1">
                <a:blip r:embed="rId6"/>
                <a:stretch>
                  <a:fillRect l="-14" t="-7" r="11" b="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/>
          <p:cNvSpPr txBox="1"/>
          <p:nvPr/>
        </p:nvSpPr>
        <p:spPr>
          <a:xfrm>
            <a:off x="6402423" y="5269716"/>
            <a:ext cx="4346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适用问题：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计算机视频中每一帧的分类标签。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输入为字符，输出为下一个字符的概率。就是著名的</a:t>
            </a:r>
            <a:r>
              <a:rPr lang="en-US" altLang="zh-CN" dirty="0"/>
              <a:t>char RNN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7893698" y="3970435"/>
                <a:ext cx="3666931" cy="668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𝑊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698" y="3970435"/>
                <a:ext cx="3666931" cy="668260"/>
              </a:xfrm>
              <a:prstGeom prst="rect">
                <a:avLst/>
              </a:prstGeom>
              <a:blipFill rotWithShape="1">
                <a:blip r:embed="rId7"/>
                <a:stretch>
                  <a:fillRect t="-62" r="12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/>
          <p:cNvSpPr>
            <a:spLocks noGrp="1"/>
          </p:cNvSpPr>
          <p:nvPr>
            <p:ph type="body" idx="1"/>
          </p:nvPr>
        </p:nvSpPr>
        <p:spPr>
          <a:xfrm>
            <a:off x="609599" y="745350"/>
            <a:ext cx="3365242" cy="63976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8100000" scaled="1"/>
            <a:tileRect/>
          </a:gradFill>
          <a:ln w="5715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8100000" scaled="1"/>
              <a:tileRect/>
            </a:gradFill>
          </a:ln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存在的缺陷</a:t>
            </a:r>
          </a:p>
        </p:txBody>
      </p:sp>
      <p:sp>
        <p:nvSpPr>
          <p:cNvPr id="11" name="矩形 10"/>
          <p:cNvSpPr/>
          <p:nvPr/>
        </p:nvSpPr>
        <p:spPr>
          <a:xfrm>
            <a:off x="1018129" y="60228"/>
            <a:ext cx="46161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tabLst>
                <a:tab pos="2778125" algn="l"/>
              </a:tabLst>
              <a:defRPr/>
            </a:pPr>
            <a:r>
              <a:rPr lang="en-US" altLang="zh-CN" sz="3200" b="1" kern="0" dirty="0">
                <a:gradFill flip="none" rotWithShape="1">
                  <a:gsLst>
                    <a:gs pos="0">
                      <a:srgbClr val="298CC5">
                        <a:lumMod val="75000"/>
                      </a:srgbClr>
                    </a:gs>
                    <a:gs pos="100000">
                      <a:srgbClr val="298CC5"/>
                    </a:gs>
                  </a:gsLst>
                  <a:lin ang="5400000" scaled="1"/>
                  <a:tileRect/>
                </a:gradFill>
                <a:latin typeface="Arial"/>
                <a:ea typeface="微软雅黑"/>
              </a:rPr>
              <a:t>RNN</a:t>
            </a:r>
            <a:endParaRPr lang="zh-CN" altLang="en-US" sz="3200" b="1" kern="0" dirty="0">
              <a:gradFill flip="none" rotWithShape="1">
                <a:gsLst>
                  <a:gs pos="0">
                    <a:srgbClr val="298CC5">
                      <a:lumMod val="75000"/>
                    </a:srgbClr>
                  </a:gs>
                  <a:gs pos="100000">
                    <a:srgbClr val="298CC5"/>
                  </a:gs>
                </a:gsLst>
                <a:lin ang="5400000" scaled="1"/>
                <a:tileRect/>
              </a:gradFill>
              <a:latin typeface="Arial"/>
              <a:ea typeface="微软雅黑"/>
            </a:endParaRPr>
          </a:p>
        </p:txBody>
      </p:sp>
      <p:cxnSp>
        <p:nvCxnSpPr>
          <p:cNvPr id="12" name="直接连接符 11"/>
          <p:cNvCxnSpPr/>
          <p:nvPr/>
        </p:nvCxnSpPr>
        <p:spPr bwMode="auto">
          <a:xfrm>
            <a:off x="1028700" y="638482"/>
            <a:ext cx="11163300" cy="0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917" y="-360000"/>
            <a:ext cx="1361034" cy="136103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433" y="745350"/>
            <a:ext cx="4616104" cy="17734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82245" y="1579245"/>
                <a:ext cx="6400800" cy="239776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zh-CN" altLang="en-US" dirty="0"/>
                  <a:t>前向传播</a:t>
                </a:r>
                <a:r>
                  <a:rPr lang="x-none" altLang="zh-CN" dirty="0"/>
                  <a:t> t=3：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1 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损失函数</a:t>
                </a:r>
                <a:endParaRPr lang="en-US" altLang="zh-CN" dirty="0"/>
              </a:p>
              <a:p>
                <a:r>
                  <a:rPr lang="zh-CN" altLang="en-US" dirty="0"/>
                  <a:t>假设使用平方误差，且</a:t>
                </a:r>
                <a:r>
                  <a:rPr lang="en-US" altLang="zh-CN" dirty="0"/>
                  <a:t>t=3</a:t>
                </a:r>
                <a:r>
                  <a:rPr lang="zh-CN" altLang="en-US" dirty="0"/>
                  <a:t>时刻，损失函数为</a:t>
                </a:r>
                <a:r>
                  <a:rPr lang="x-none" altLang="zh-CN" dirty="0"/>
                  <a:t>：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pPr algn="ctr"/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45" y="1579245"/>
                <a:ext cx="6400800" cy="2397760"/>
              </a:xfrm>
              <a:prstGeom prst="rect">
                <a:avLst/>
              </a:prstGeom>
              <a:blipFill rotWithShape="1">
                <a:blip r:embed="rId5"/>
                <a:stretch>
                  <a:fillRect b="-268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5426677" y="4119874"/>
                <a:ext cx="6685860" cy="2247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网络参数求梯度</a:t>
                </a:r>
                <a:endParaRPr lang="en-US" altLang="zh-CN" dirty="0"/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:r>
                  <a:rPr lang="en-US" altLang="zh-CN" dirty="0"/>
                  <a:t>V</a:t>
                </a:r>
                <a:r>
                  <a:rPr lang="zh-CN" altLang="en-US" dirty="0"/>
                  <a:t>；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. 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:endParaRPr lang="en-US" altLang="zh-CN" dirty="0"/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:r>
                  <a:rPr lang="en-US" altLang="zh-CN" dirty="0"/>
                  <a:t>U</a:t>
                </a:r>
                <a:r>
                  <a:rPr lang="zh-CN" altLang="en-US" dirty="0"/>
                  <a:t>；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. 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. 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den>
                    </m:f>
                  </m:oMath>
                </a14:m>
                <a:r>
                  <a:rPr lang="en-US" altLang="zh-CN" dirty="0"/>
                  <a:t>[</a:t>
                </a:r>
                <a:r>
                  <a:rPr lang="zh-CN" altLang="en-US" dirty="0"/>
                  <a:t>手动推导</a:t>
                </a:r>
                <a:r>
                  <a:rPr lang="en-US" altLang="zh-CN" dirty="0"/>
                  <a:t>]</a:t>
                </a:r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:endParaRPr lang="en-US" altLang="zh-CN" dirty="0"/>
              </a:p>
              <a:p>
                <a:pPr marL="285750" indent="-285750">
                  <a:buFont typeface="Arial" panose="02080604020202020204" pitchFamily="34" charset="0"/>
                  <a:buChar char="•"/>
                </a:pPr>
                <a:r>
                  <a:rPr lang="en-US" altLang="zh-CN" dirty="0"/>
                  <a:t>W</a:t>
                </a:r>
                <a:r>
                  <a:rPr lang="zh-CN" altLang="en-US" dirty="0"/>
                  <a:t>；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. 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. 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677" y="4119874"/>
                <a:ext cx="6685860" cy="2247346"/>
              </a:xfrm>
              <a:prstGeom prst="rect">
                <a:avLst/>
              </a:prstGeom>
              <a:blipFill rotWithShape="1">
                <a:blip r:embed="rId6"/>
                <a:stretch>
                  <a:fillRect l="-9" t="-28" r="8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/>
          <p:cNvSpPr>
            <a:spLocks noGrp="1"/>
          </p:cNvSpPr>
          <p:nvPr>
            <p:ph type="body" idx="1"/>
          </p:nvPr>
        </p:nvSpPr>
        <p:spPr>
          <a:xfrm>
            <a:off x="609599" y="745350"/>
            <a:ext cx="2209801" cy="63976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8100000" scaled="1"/>
            <a:tileRect/>
          </a:gradFill>
          <a:ln w="5715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8100000" scaled="1"/>
              <a:tileRect/>
            </a:gradFill>
          </a:ln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手动推导</a:t>
            </a:r>
          </a:p>
        </p:txBody>
      </p:sp>
      <p:sp>
        <p:nvSpPr>
          <p:cNvPr id="11" name="矩形 10"/>
          <p:cNvSpPr/>
          <p:nvPr/>
        </p:nvSpPr>
        <p:spPr>
          <a:xfrm>
            <a:off x="1018129" y="60228"/>
            <a:ext cx="46161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tabLst>
                <a:tab pos="2778125" algn="l"/>
              </a:tabLst>
              <a:defRPr/>
            </a:pPr>
            <a:r>
              <a:rPr lang="en-US" altLang="zh-CN" sz="3200" b="1" kern="0" dirty="0">
                <a:gradFill flip="none" rotWithShape="1">
                  <a:gsLst>
                    <a:gs pos="0">
                      <a:srgbClr val="298CC5">
                        <a:lumMod val="75000"/>
                      </a:srgbClr>
                    </a:gs>
                    <a:gs pos="100000">
                      <a:srgbClr val="298CC5"/>
                    </a:gs>
                  </a:gsLst>
                  <a:lin ang="5400000" scaled="1"/>
                  <a:tileRect/>
                </a:gradFill>
                <a:latin typeface="Arial"/>
                <a:ea typeface="微软雅黑"/>
              </a:rPr>
              <a:t>RNN</a:t>
            </a:r>
            <a:endParaRPr lang="zh-CN" altLang="en-US" sz="3200" b="1" kern="0" dirty="0">
              <a:gradFill flip="none" rotWithShape="1">
                <a:gsLst>
                  <a:gs pos="0">
                    <a:srgbClr val="298CC5">
                      <a:lumMod val="75000"/>
                    </a:srgbClr>
                  </a:gs>
                  <a:gs pos="100000">
                    <a:srgbClr val="298CC5"/>
                  </a:gs>
                </a:gsLst>
                <a:lin ang="5400000" scaled="1"/>
                <a:tileRect/>
              </a:gradFill>
              <a:latin typeface="Arial"/>
              <a:ea typeface="微软雅黑"/>
            </a:endParaRPr>
          </a:p>
        </p:txBody>
      </p:sp>
      <p:cxnSp>
        <p:nvCxnSpPr>
          <p:cNvPr id="12" name="直接连接符 11"/>
          <p:cNvCxnSpPr/>
          <p:nvPr/>
        </p:nvCxnSpPr>
        <p:spPr bwMode="auto">
          <a:xfrm>
            <a:off x="1028700" y="638482"/>
            <a:ext cx="11163300" cy="0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917" y="-360000"/>
            <a:ext cx="1361034" cy="136103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433" y="745350"/>
            <a:ext cx="4616104" cy="177348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53085" y="1620520"/>
            <a:ext cx="637159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x-none" altLang="zh-CN"/>
          </a:p>
          <a:p>
            <a:endParaRPr lang="x-none" altLang="zh-CN"/>
          </a:p>
          <a:p>
            <a:r>
              <a:rPr lang="x-none" altLang="zh-CN"/>
              <a:t>1.梯度爆炸的解决方法：梯度修剪。梯度修剪的意思就是梯度向量如果大于某个阈值，缩放梯度向量，保证它不会太大。</a:t>
            </a:r>
          </a:p>
          <a:p>
            <a:r>
              <a:rPr lang="x-none" altLang="zh-CN"/>
              <a:t>2.梯度消失：LSTM,GRU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/>
          <p:cNvSpPr>
            <a:spLocks noGrp="1"/>
          </p:cNvSpPr>
          <p:nvPr>
            <p:ph type="body" idx="1"/>
          </p:nvPr>
        </p:nvSpPr>
        <p:spPr>
          <a:xfrm>
            <a:off x="609599" y="745350"/>
            <a:ext cx="4037045" cy="63976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8100000" scaled="1"/>
            <a:tileRect/>
          </a:gradFill>
          <a:ln w="5715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8100000" scaled="1"/>
              <a:tileRect/>
            </a:gradFill>
          </a:ln>
          <a:effectLst>
            <a:outerShdw blurRad="3810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结构类型</a:t>
            </a:r>
            <a:r>
              <a:rPr lang="en-US" altLang="zh-CN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----N VS 1</a:t>
            </a:r>
            <a:endParaRPr lang="zh-CN" altLang="en-US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18129" y="60228"/>
            <a:ext cx="46161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tabLst>
                <a:tab pos="2778125" algn="l"/>
              </a:tabLst>
              <a:defRPr/>
            </a:pPr>
            <a:r>
              <a:rPr lang="en-US" altLang="zh-CN" sz="3200" b="1" kern="0" dirty="0">
                <a:gradFill flip="none" rotWithShape="1">
                  <a:gsLst>
                    <a:gs pos="0">
                      <a:srgbClr val="298CC5">
                        <a:lumMod val="75000"/>
                      </a:srgbClr>
                    </a:gs>
                    <a:gs pos="100000">
                      <a:srgbClr val="298CC5"/>
                    </a:gs>
                  </a:gsLst>
                  <a:lin ang="5400000" scaled="1"/>
                  <a:tileRect/>
                </a:gradFill>
                <a:latin typeface="Arial"/>
                <a:ea typeface="微软雅黑"/>
              </a:rPr>
              <a:t>RNN</a:t>
            </a:r>
            <a:endParaRPr lang="zh-CN" altLang="en-US" sz="3200" b="1" kern="0" dirty="0">
              <a:gradFill flip="none" rotWithShape="1">
                <a:gsLst>
                  <a:gs pos="0">
                    <a:srgbClr val="298CC5">
                      <a:lumMod val="75000"/>
                    </a:srgbClr>
                  </a:gs>
                  <a:gs pos="100000">
                    <a:srgbClr val="298CC5"/>
                  </a:gs>
                </a:gsLst>
                <a:lin ang="5400000" scaled="1"/>
                <a:tileRect/>
              </a:gradFill>
              <a:latin typeface="Arial"/>
              <a:ea typeface="微软雅黑"/>
            </a:endParaRPr>
          </a:p>
        </p:txBody>
      </p:sp>
      <p:cxnSp>
        <p:nvCxnSpPr>
          <p:cNvPr id="12" name="直接连接符 11"/>
          <p:cNvCxnSpPr/>
          <p:nvPr/>
        </p:nvCxnSpPr>
        <p:spPr bwMode="auto">
          <a:xfrm>
            <a:off x="1028700" y="638482"/>
            <a:ext cx="11163300" cy="0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917" y="-360000"/>
            <a:ext cx="1361034" cy="136103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53" y="1750354"/>
            <a:ext cx="5724922" cy="429588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359403" y="2939140"/>
            <a:ext cx="55837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n-ea"/>
                <a:ea typeface="+mn-ea"/>
              </a:rPr>
              <a:t>1.</a:t>
            </a:r>
            <a:r>
              <a:rPr lang="zh-CN" altLang="en-US" dirty="0">
                <a:latin typeface="+mn-ea"/>
                <a:ea typeface="+mn-ea"/>
              </a:rPr>
              <a:t> 输入是一个序列，输出是一个单独的值，只需要在最后一个</a:t>
            </a:r>
            <a:r>
              <a:rPr lang="en-US" altLang="zh-CN" dirty="0">
                <a:latin typeface="+mn-ea"/>
                <a:ea typeface="+mn-ea"/>
              </a:rPr>
              <a:t>h</a:t>
            </a:r>
            <a:r>
              <a:rPr lang="zh-CN" altLang="en-US" dirty="0">
                <a:latin typeface="+mn-ea"/>
                <a:ea typeface="+mn-ea"/>
              </a:rPr>
              <a:t>上进行输出变换即可</a:t>
            </a:r>
            <a:r>
              <a:rPr lang="en-US" altLang="zh-CN" dirty="0">
                <a:latin typeface="+mn-ea"/>
                <a:ea typeface="+mn-ea"/>
              </a:rPr>
              <a:t>.</a:t>
            </a:r>
          </a:p>
          <a:p>
            <a:r>
              <a:rPr lang="en-US" altLang="zh-CN" dirty="0">
                <a:latin typeface="+mn-ea"/>
                <a:ea typeface="+mn-ea"/>
              </a:rPr>
              <a:t>2.</a:t>
            </a:r>
            <a:r>
              <a:rPr lang="zh-CN" altLang="en-US" dirty="0">
                <a:latin typeface="+mn-ea"/>
                <a:ea typeface="+mn-ea"/>
              </a:rPr>
              <a:t>这种结构通常用来处理序列分类问题。如输入一段文字判别它所属的类别，输入一个句子判断其情感倾向，输入一段视频判断它们的类别。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TRACKING_SLIDES" val="1"/>
  <p:tag name="GENSWF_OUTPUT_FILE_NAME" val="商务静态模板(82)"/>
</p:tagLst>
</file>

<file path=ppt/theme/theme1.xml><?xml version="1.0" encoding="utf-8"?>
<a:theme xmlns:a="http://schemas.openxmlformats.org/drawingml/2006/main" name="1_Office 主题">
  <a:themeElements>
    <a:clrScheme name="1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8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8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5_Office 主题">
  <a:themeElements>
    <a:clrScheme name="13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3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8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8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3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1913</Words>
  <Application>Microsoft Office PowerPoint</Application>
  <PresentationFormat>宽屏</PresentationFormat>
  <Paragraphs>231</Paragraphs>
  <Slides>26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Calibri</vt:lpstr>
      <vt:lpstr>Century Gothic</vt:lpstr>
      <vt:lpstr>Arial</vt:lpstr>
      <vt:lpstr>微软雅黑</vt:lpstr>
      <vt:lpstr>Cambria Math</vt:lpstr>
      <vt:lpstr>Calibri Light</vt:lpstr>
      <vt:lpstr>DejaVu Math TeX Gyre</vt:lpstr>
      <vt:lpstr>1_Office 主题</vt:lpstr>
      <vt:lpstr>15_Office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Mao</dc:creator>
  <cp:lastModifiedBy>凡棋 程</cp:lastModifiedBy>
  <cp:revision>1174</cp:revision>
  <dcterms:created xsi:type="dcterms:W3CDTF">2024-04-23T23:40:47Z</dcterms:created>
  <dcterms:modified xsi:type="dcterms:W3CDTF">2024-04-24T05:43:53Z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2052-12.8.2.14766</vt:lpwstr>
  </property>
  <property fmtid="{D5CDD505-2E9C-101B-9397-08002B2CF9AE}" pid="3" name="ICV">
    <vt:lpwstr>DF9E9E06AB4561632B052766AD976E90_43</vt:lpwstr>
  </property>
</Properties>
</file>